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47"/>
  </p:notesMasterIdLst>
  <p:sldIdLst>
    <p:sldId id="257" r:id="rId2"/>
    <p:sldId id="311" r:id="rId3"/>
    <p:sldId id="344" r:id="rId4"/>
    <p:sldId id="708" r:id="rId5"/>
    <p:sldId id="709" r:id="rId6"/>
    <p:sldId id="851" r:id="rId7"/>
    <p:sldId id="849" r:id="rId8"/>
    <p:sldId id="745" r:id="rId9"/>
    <p:sldId id="805" r:id="rId10"/>
    <p:sldId id="807" r:id="rId11"/>
    <p:sldId id="808" r:id="rId12"/>
    <p:sldId id="798" r:id="rId13"/>
    <p:sldId id="763" r:id="rId14"/>
    <p:sldId id="803" r:id="rId15"/>
    <p:sldId id="765" r:id="rId16"/>
    <p:sldId id="762" r:id="rId17"/>
    <p:sldId id="767" r:id="rId18"/>
    <p:sldId id="768" r:id="rId19"/>
    <p:sldId id="769" r:id="rId20"/>
    <p:sldId id="770" r:id="rId21"/>
    <p:sldId id="771" r:id="rId22"/>
    <p:sldId id="773" r:id="rId23"/>
    <p:sldId id="832" r:id="rId24"/>
    <p:sldId id="842" r:id="rId25"/>
    <p:sldId id="843" r:id="rId26"/>
    <p:sldId id="811" r:id="rId27"/>
    <p:sldId id="813" r:id="rId28"/>
    <p:sldId id="818" r:id="rId29"/>
    <p:sldId id="816" r:id="rId30"/>
    <p:sldId id="847" r:id="rId31"/>
    <p:sldId id="821" r:id="rId32"/>
    <p:sldId id="835" r:id="rId33"/>
    <p:sldId id="836" r:id="rId34"/>
    <p:sldId id="837" r:id="rId35"/>
    <p:sldId id="838" r:id="rId36"/>
    <p:sldId id="823" r:id="rId37"/>
    <p:sldId id="824" r:id="rId38"/>
    <p:sldId id="839" r:id="rId39"/>
    <p:sldId id="840" r:id="rId40"/>
    <p:sldId id="825" r:id="rId41"/>
    <p:sldId id="827" r:id="rId42"/>
    <p:sldId id="828" r:id="rId43"/>
    <p:sldId id="829" r:id="rId44"/>
    <p:sldId id="841" r:id="rId45"/>
    <p:sldId id="830" r:id="rId46"/>
  </p:sldIdLst>
  <p:sldSz cx="10080625" cy="7559675"/>
  <p:notesSz cx="7772400" cy="100584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31800" indent="-2159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647700" indent="-2159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863600" indent="-2159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079500" indent="-2159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00000"/>
    <a:srgbClr val="2C7C9F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5082" autoAdjust="0"/>
  </p:normalViewPr>
  <p:slideViewPr>
    <p:cSldViewPr>
      <p:cViewPr varScale="1">
        <p:scale>
          <a:sx n="88" d="100"/>
          <a:sy n="88" d="100"/>
        </p:scale>
        <p:origin x="972" y="10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C97D2C-3A31-4409-A0A4-C52029A985A5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5627892-669E-478F-95BC-21694B4C5DFF}">
      <dgm:prSet phldrT="[Text]" custT="1"/>
      <dgm:spPr/>
      <dgm:t>
        <a:bodyPr/>
        <a:lstStyle/>
        <a:p>
          <a:r>
            <a:rPr lang="en-US" sz="2800" dirty="0"/>
            <a:t>CLOUDBURSTING</a:t>
          </a:r>
        </a:p>
      </dgm:t>
    </dgm:pt>
    <dgm:pt modelId="{296C9A0B-5A5F-4511-9818-97B00F315AD0}" type="parTrans" cxnId="{47D39880-74C5-4CFB-B12A-77C9FA07170F}">
      <dgm:prSet/>
      <dgm:spPr/>
      <dgm:t>
        <a:bodyPr/>
        <a:lstStyle/>
        <a:p>
          <a:endParaRPr lang="en-US"/>
        </a:p>
      </dgm:t>
    </dgm:pt>
    <dgm:pt modelId="{B56AF058-89DF-4B7E-AE00-C8D491AD7922}" type="sibTrans" cxnId="{47D39880-74C5-4CFB-B12A-77C9FA07170F}">
      <dgm:prSet/>
      <dgm:spPr/>
      <dgm:t>
        <a:bodyPr/>
        <a:lstStyle/>
        <a:p>
          <a:endParaRPr lang="en-US"/>
        </a:p>
      </dgm:t>
    </dgm:pt>
    <dgm:pt modelId="{837582F1-F41A-4749-AF4E-F611A31AA14D}">
      <dgm:prSet phldrT="[Text]" custT="1"/>
      <dgm:spPr/>
      <dgm:t>
        <a:bodyPr/>
        <a:lstStyle/>
        <a:p>
          <a:r>
            <a:rPr lang="en-US" sz="2000" dirty="0"/>
            <a:t>Use of cloud computing to provide excess capacity during periods of spiking demand.</a:t>
          </a:r>
        </a:p>
      </dgm:t>
    </dgm:pt>
    <dgm:pt modelId="{046818CA-9BBD-4F28-AF8D-6573002C42EA}" type="parTrans" cxnId="{961A196A-0B7C-4EF8-BD66-1F64A1165965}">
      <dgm:prSet/>
      <dgm:spPr/>
      <dgm:t>
        <a:bodyPr/>
        <a:lstStyle/>
        <a:p>
          <a:endParaRPr lang="en-US"/>
        </a:p>
      </dgm:t>
    </dgm:pt>
    <dgm:pt modelId="{96891AD5-CFE7-4104-A71A-E0597CB330A2}" type="sibTrans" cxnId="{961A196A-0B7C-4EF8-BD66-1F64A1165965}">
      <dgm:prSet/>
      <dgm:spPr/>
      <dgm:t>
        <a:bodyPr/>
        <a:lstStyle/>
        <a:p>
          <a:endParaRPr lang="en-US"/>
        </a:p>
      </dgm:t>
    </dgm:pt>
    <dgm:pt modelId="{CC62F80E-3203-4BC3-9155-5D2CBE43FCDD}">
      <dgm:prSet phldrT="[Text]" custT="1"/>
      <dgm:spPr/>
      <dgm:t>
        <a:bodyPr/>
        <a:lstStyle/>
        <a:p>
          <a:r>
            <a:rPr lang="en-US" sz="2800" dirty="0"/>
            <a:t>BLACK SWANS</a:t>
          </a:r>
        </a:p>
      </dgm:t>
    </dgm:pt>
    <dgm:pt modelId="{20C58E9D-3CB8-45E6-8EDE-A11AEAC71B17}" type="parTrans" cxnId="{3C519D7F-0E28-40BE-B937-C6190B269AA2}">
      <dgm:prSet/>
      <dgm:spPr/>
      <dgm:t>
        <a:bodyPr/>
        <a:lstStyle/>
        <a:p>
          <a:endParaRPr lang="en-US"/>
        </a:p>
      </dgm:t>
    </dgm:pt>
    <dgm:pt modelId="{E45B589D-6A87-46B3-AC6B-C3F5A043522D}" type="sibTrans" cxnId="{3C519D7F-0E28-40BE-B937-C6190B269AA2}">
      <dgm:prSet/>
      <dgm:spPr/>
      <dgm:t>
        <a:bodyPr/>
        <a:lstStyle/>
        <a:p>
          <a:endParaRPr lang="en-US"/>
        </a:p>
      </dgm:t>
    </dgm:pt>
    <dgm:pt modelId="{1DC50FDE-635C-4DC0-8521-57CF3641240B}">
      <dgm:prSet phldrT="[Text]" custT="1"/>
      <dgm:spPr/>
      <dgm:t>
        <a:bodyPr/>
        <a:lstStyle/>
        <a:p>
          <a:r>
            <a:rPr lang="en-US" sz="2000" dirty="0"/>
            <a:t>Events that cannot be predicted but can cause an impact.</a:t>
          </a:r>
        </a:p>
      </dgm:t>
    </dgm:pt>
    <dgm:pt modelId="{D56733BF-5353-49E2-B716-BB34F5D8551A}" type="parTrans" cxnId="{89A45747-C2C5-4F3E-AAB1-45049542229D}">
      <dgm:prSet/>
      <dgm:spPr/>
      <dgm:t>
        <a:bodyPr/>
        <a:lstStyle/>
        <a:p>
          <a:endParaRPr lang="en-US"/>
        </a:p>
      </dgm:t>
    </dgm:pt>
    <dgm:pt modelId="{A580002B-BC8F-4983-ABF0-1077256B68F6}" type="sibTrans" cxnId="{89A45747-C2C5-4F3E-AAB1-45049542229D}">
      <dgm:prSet/>
      <dgm:spPr/>
      <dgm:t>
        <a:bodyPr/>
        <a:lstStyle/>
        <a:p>
          <a:endParaRPr lang="en-US"/>
        </a:p>
      </dgm:t>
    </dgm:pt>
    <dgm:pt modelId="{78F6E948-52D3-4133-AC0F-965DAC88852B}">
      <dgm:prSet custT="1"/>
      <dgm:spPr/>
      <dgm:t>
        <a:bodyPr/>
        <a:lstStyle/>
        <a:p>
          <a:r>
            <a:rPr lang="en-US" sz="2000" dirty="0"/>
            <a:t>It is a scalability solution that is provided as an overflow service, kicking in as needed.</a:t>
          </a:r>
        </a:p>
      </dgm:t>
    </dgm:pt>
    <dgm:pt modelId="{00B010F4-9B0E-472D-9E44-7AE9BE435D59}" type="parTrans" cxnId="{0B5B3E6E-99C5-4E7F-9837-0E6C51E8996A}">
      <dgm:prSet/>
      <dgm:spPr/>
      <dgm:t>
        <a:bodyPr/>
        <a:lstStyle/>
        <a:p>
          <a:endParaRPr lang="en-US"/>
        </a:p>
      </dgm:t>
    </dgm:pt>
    <dgm:pt modelId="{5DD49EC1-B32A-44BD-ABB6-1E66209B30BB}" type="sibTrans" cxnId="{0B5B3E6E-99C5-4E7F-9837-0E6C51E8996A}">
      <dgm:prSet/>
      <dgm:spPr/>
      <dgm:t>
        <a:bodyPr/>
        <a:lstStyle/>
        <a:p>
          <a:endParaRPr lang="en-US"/>
        </a:p>
      </dgm:t>
    </dgm:pt>
    <dgm:pt modelId="{D7BC25A1-7063-4D0A-80A5-50FC667EA778}">
      <dgm:prSet custT="1"/>
      <dgm:spPr/>
      <dgm:t>
        <a:bodyPr/>
        <a:lstStyle/>
        <a:p>
          <a:r>
            <a:rPr lang="en-US" sz="2000" dirty="0"/>
            <a:t>Scalable computing resources can help a firm deal with spiking impact from Black swan events.</a:t>
          </a:r>
        </a:p>
      </dgm:t>
    </dgm:pt>
    <dgm:pt modelId="{5E338BF4-AC03-49AE-BC58-BF8D057F4357}" type="parTrans" cxnId="{ACA21905-2781-4A5D-AE75-BBCE565EA6BB}">
      <dgm:prSet/>
      <dgm:spPr/>
      <dgm:t>
        <a:bodyPr/>
        <a:lstStyle/>
        <a:p>
          <a:endParaRPr lang="en-US"/>
        </a:p>
      </dgm:t>
    </dgm:pt>
    <dgm:pt modelId="{33D61C85-0AA8-4BDF-9826-89A993DBC6C9}" type="sibTrans" cxnId="{ACA21905-2781-4A5D-AE75-BBCE565EA6BB}">
      <dgm:prSet/>
      <dgm:spPr/>
      <dgm:t>
        <a:bodyPr/>
        <a:lstStyle/>
        <a:p>
          <a:endParaRPr lang="en-US"/>
        </a:p>
      </dgm:t>
    </dgm:pt>
    <dgm:pt modelId="{FD7A8840-36AE-4BF0-9F0B-5C335CD47873}" type="pres">
      <dgm:prSet presAssocID="{0DC97D2C-3A31-4409-A0A4-C52029A985A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5577F27-231A-40CA-A315-6EACC9CD2065}" type="pres">
      <dgm:prSet presAssocID="{25627892-669E-478F-95BC-21694B4C5DFF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F78398-FD87-4BF5-89C7-B3759EF4EE9D}" type="pres">
      <dgm:prSet presAssocID="{25627892-669E-478F-95BC-21694B4C5DFF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45D3D6-2AB7-49FF-B513-F27D1ABD707E}" type="pres">
      <dgm:prSet presAssocID="{CC62F80E-3203-4BC3-9155-5D2CBE43FCDD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EC7F43-C9C5-410C-8148-3E46EECF96E1}" type="pres">
      <dgm:prSet presAssocID="{CC62F80E-3203-4BC3-9155-5D2CBE43FCDD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2FB5D5F-A796-4850-97B8-2C87D5500F48}" type="presOf" srcId="{25627892-669E-478F-95BC-21694B4C5DFF}" destId="{45577F27-231A-40CA-A315-6EACC9CD2065}" srcOrd="0" destOrd="0" presId="urn:microsoft.com/office/officeart/2005/8/layout/vList2"/>
    <dgm:cxn modelId="{ACA21905-2781-4A5D-AE75-BBCE565EA6BB}" srcId="{1DC50FDE-635C-4DC0-8521-57CF3641240B}" destId="{D7BC25A1-7063-4D0A-80A5-50FC667EA778}" srcOrd="0" destOrd="0" parTransId="{5E338BF4-AC03-49AE-BC58-BF8D057F4357}" sibTransId="{33D61C85-0AA8-4BDF-9826-89A993DBC6C9}"/>
    <dgm:cxn modelId="{3C519D7F-0E28-40BE-B937-C6190B269AA2}" srcId="{0DC97D2C-3A31-4409-A0A4-C52029A985A5}" destId="{CC62F80E-3203-4BC3-9155-5D2CBE43FCDD}" srcOrd="1" destOrd="0" parTransId="{20C58E9D-3CB8-45E6-8EDE-A11AEAC71B17}" sibTransId="{E45B589D-6A87-46B3-AC6B-C3F5A043522D}"/>
    <dgm:cxn modelId="{0B5B3E6E-99C5-4E7F-9837-0E6C51E8996A}" srcId="{837582F1-F41A-4749-AF4E-F611A31AA14D}" destId="{78F6E948-52D3-4133-AC0F-965DAC88852B}" srcOrd="0" destOrd="0" parTransId="{00B010F4-9B0E-472D-9E44-7AE9BE435D59}" sibTransId="{5DD49EC1-B32A-44BD-ABB6-1E66209B30BB}"/>
    <dgm:cxn modelId="{5FF7750B-5F8C-4152-B16A-A7C13E34037A}" type="presOf" srcId="{78F6E948-52D3-4133-AC0F-965DAC88852B}" destId="{C3F78398-FD87-4BF5-89C7-B3759EF4EE9D}" srcOrd="0" destOrd="1" presId="urn:microsoft.com/office/officeart/2005/8/layout/vList2"/>
    <dgm:cxn modelId="{47D39880-74C5-4CFB-B12A-77C9FA07170F}" srcId="{0DC97D2C-3A31-4409-A0A4-C52029A985A5}" destId="{25627892-669E-478F-95BC-21694B4C5DFF}" srcOrd="0" destOrd="0" parTransId="{296C9A0B-5A5F-4511-9818-97B00F315AD0}" sibTransId="{B56AF058-89DF-4B7E-AE00-C8D491AD7922}"/>
    <dgm:cxn modelId="{89A45747-C2C5-4F3E-AAB1-45049542229D}" srcId="{CC62F80E-3203-4BC3-9155-5D2CBE43FCDD}" destId="{1DC50FDE-635C-4DC0-8521-57CF3641240B}" srcOrd="0" destOrd="0" parTransId="{D56733BF-5353-49E2-B716-BB34F5D8551A}" sibTransId="{A580002B-BC8F-4983-ABF0-1077256B68F6}"/>
    <dgm:cxn modelId="{EE475079-54C9-4922-932F-194270AF9F8B}" type="presOf" srcId="{D7BC25A1-7063-4D0A-80A5-50FC667EA778}" destId="{B0EC7F43-C9C5-410C-8148-3E46EECF96E1}" srcOrd="0" destOrd="1" presId="urn:microsoft.com/office/officeart/2005/8/layout/vList2"/>
    <dgm:cxn modelId="{1AD808CB-DC38-4B0B-BD98-C105B42511DB}" type="presOf" srcId="{1DC50FDE-635C-4DC0-8521-57CF3641240B}" destId="{B0EC7F43-C9C5-410C-8148-3E46EECF96E1}" srcOrd="0" destOrd="0" presId="urn:microsoft.com/office/officeart/2005/8/layout/vList2"/>
    <dgm:cxn modelId="{961A196A-0B7C-4EF8-BD66-1F64A1165965}" srcId="{25627892-669E-478F-95BC-21694B4C5DFF}" destId="{837582F1-F41A-4749-AF4E-F611A31AA14D}" srcOrd="0" destOrd="0" parTransId="{046818CA-9BBD-4F28-AF8D-6573002C42EA}" sibTransId="{96891AD5-CFE7-4104-A71A-E0597CB330A2}"/>
    <dgm:cxn modelId="{F7B95DA8-B80B-439B-A3D8-DB7DFD97A308}" type="presOf" srcId="{837582F1-F41A-4749-AF4E-F611A31AA14D}" destId="{C3F78398-FD87-4BF5-89C7-B3759EF4EE9D}" srcOrd="0" destOrd="0" presId="urn:microsoft.com/office/officeart/2005/8/layout/vList2"/>
    <dgm:cxn modelId="{A86E56FD-C05A-4F71-AF78-41F80556C635}" type="presOf" srcId="{0DC97D2C-3A31-4409-A0A4-C52029A985A5}" destId="{FD7A8840-36AE-4BF0-9F0B-5C335CD47873}" srcOrd="0" destOrd="0" presId="urn:microsoft.com/office/officeart/2005/8/layout/vList2"/>
    <dgm:cxn modelId="{110CCCC1-B193-4E16-B41D-73BB02F0167A}" type="presOf" srcId="{CC62F80E-3203-4BC3-9155-5D2CBE43FCDD}" destId="{8045D3D6-2AB7-49FF-B513-F27D1ABD707E}" srcOrd="0" destOrd="0" presId="urn:microsoft.com/office/officeart/2005/8/layout/vList2"/>
    <dgm:cxn modelId="{DDB3C143-F910-4F63-9389-B52C992B5366}" type="presParOf" srcId="{FD7A8840-36AE-4BF0-9F0B-5C335CD47873}" destId="{45577F27-231A-40CA-A315-6EACC9CD2065}" srcOrd="0" destOrd="0" presId="urn:microsoft.com/office/officeart/2005/8/layout/vList2"/>
    <dgm:cxn modelId="{35AA55A5-2F5E-433E-A04D-6EE3429FC557}" type="presParOf" srcId="{FD7A8840-36AE-4BF0-9F0B-5C335CD47873}" destId="{C3F78398-FD87-4BF5-89C7-B3759EF4EE9D}" srcOrd="1" destOrd="0" presId="urn:microsoft.com/office/officeart/2005/8/layout/vList2"/>
    <dgm:cxn modelId="{B417821F-01F2-4FDF-BA32-0EC6F7BC4794}" type="presParOf" srcId="{FD7A8840-36AE-4BF0-9F0B-5C335CD47873}" destId="{8045D3D6-2AB7-49FF-B513-F27D1ABD707E}" srcOrd="2" destOrd="0" presId="urn:microsoft.com/office/officeart/2005/8/layout/vList2"/>
    <dgm:cxn modelId="{3459B81E-31E0-4A4A-AFF5-6684AA226F6F}" type="presParOf" srcId="{FD7A8840-36AE-4BF0-9F0B-5C335CD47873}" destId="{B0EC7F43-C9C5-410C-8148-3E46EECF96E1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577F27-231A-40CA-A315-6EACC9CD2065}">
      <dsp:nvSpPr>
        <dsp:cNvPr id="0" name=""/>
        <dsp:cNvSpPr/>
      </dsp:nvSpPr>
      <dsp:spPr>
        <a:xfrm>
          <a:off x="0" y="21057"/>
          <a:ext cx="9071610" cy="1048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dbl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CLOUDBURSTING</a:t>
          </a:r>
        </a:p>
      </dsp:txBody>
      <dsp:txXfrm>
        <a:off x="51175" y="72232"/>
        <a:ext cx="8969260" cy="945970"/>
      </dsp:txXfrm>
    </dsp:sp>
    <dsp:sp modelId="{C3F78398-FD87-4BF5-89C7-B3759EF4EE9D}">
      <dsp:nvSpPr>
        <dsp:cNvPr id="0" name=""/>
        <dsp:cNvSpPr/>
      </dsp:nvSpPr>
      <dsp:spPr>
        <a:xfrm>
          <a:off x="0" y="1069377"/>
          <a:ext cx="9071610" cy="1188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24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/>
            <a:t>Use of cloud computing to provide excess capacity during periods of spiking demand.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/>
            <a:t>It is a scalability solution that is provided as an overflow service, kicking in as needed.</a:t>
          </a:r>
        </a:p>
      </dsp:txBody>
      <dsp:txXfrm>
        <a:off x="0" y="1069377"/>
        <a:ext cx="9071610" cy="1188180"/>
      </dsp:txXfrm>
    </dsp:sp>
    <dsp:sp modelId="{8045D3D6-2AB7-49FF-B513-F27D1ABD707E}">
      <dsp:nvSpPr>
        <dsp:cNvPr id="0" name=""/>
        <dsp:cNvSpPr/>
      </dsp:nvSpPr>
      <dsp:spPr>
        <a:xfrm>
          <a:off x="0" y="2257557"/>
          <a:ext cx="9071610" cy="10483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dbl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BLACK SWANS</a:t>
          </a:r>
        </a:p>
      </dsp:txBody>
      <dsp:txXfrm>
        <a:off x="51175" y="2308732"/>
        <a:ext cx="8969260" cy="945970"/>
      </dsp:txXfrm>
    </dsp:sp>
    <dsp:sp modelId="{B0EC7F43-C9C5-410C-8148-3E46EECF96E1}">
      <dsp:nvSpPr>
        <dsp:cNvPr id="0" name=""/>
        <dsp:cNvSpPr/>
      </dsp:nvSpPr>
      <dsp:spPr>
        <a:xfrm>
          <a:off x="0" y="3305877"/>
          <a:ext cx="9071610" cy="927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24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/>
            <a:t>Events that cannot be predicted but can cause an impact.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/>
            <a:t>Scalable computing resources can help a firm deal with spiking impact from Black swan events.</a:t>
          </a:r>
        </a:p>
      </dsp:txBody>
      <dsp:txXfrm>
        <a:off x="0" y="3305877"/>
        <a:ext cx="9071610" cy="9273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>
            <a:extLst>
              <a:ext uri="{FF2B5EF4-FFF2-40B4-BE49-F238E27FC236}">
                <a16:creationId xmlns:a16="http://schemas.microsoft.com/office/drawing/2014/main" id="{51554976-ADF3-4306-A2DB-694C1C96941C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A74677C7-82B4-4187-9336-019CF81A8100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FF5BAE7A-9606-4672-ABD7-BF19975B068D}"/>
              </a:ext>
            </a:extLst>
          </p:cNvPr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6000"/>
              </a:lnSpc>
              <a:buClr>
                <a:srgbClr val="000000"/>
              </a:buClr>
              <a:buSzPct val="45000"/>
              <a:buFont typeface="Wingdings" pitchFamily="-107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07" charset="0"/>
                <a:ea typeface="Bitstream Vera Sans" pitchFamily="-107" charset="0"/>
                <a:cs typeface="Bitstream Vera Sans" pitchFamily="-107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CA9CE930-53E1-435E-9255-AE717EF09C07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6000"/>
              </a:lnSpc>
              <a:buClr>
                <a:srgbClr val="000000"/>
              </a:buClr>
              <a:buSzPct val="45000"/>
              <a:buFont typeface="Wingdings" pitchFamily="-107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07" charset="0"/>
                <a:ea typeface="Bitstream Vera Sans" pitchFamily="-107" charset="0"/>
                <a:cs typeface="Bitstream Vera Sans" pitchFamily="-107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C905E21B-76C8-4E5F-A29C-9DDAB58CFACD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>
              <a:lnSpc>
                <a:spcPct val="96000"/>
              </a:lnSpc>
              <a:buClr>
                <a:srgbClr val="000000"/>
              </a:buClr>
              <a:buSzPct val="45000"/>
              <a:buFont typeface="Wingdings" pitchFamily="-107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07" charset="0"/>
                <a:ea typeface="Bitstream Vera Sans" pitchFamily="-107" charset="0"/>
                <a:cs typeface="Bitstream Vera Sans" pitchFamily="-107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E83FB038-EC9D-4D31-BF16-EDFE431B541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>
              <a:lnSpc>
                <a:spcPct val="96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652C302-3A22-402C-93EE-256CC9CC05A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-107" charset="0"/>
        <a:ea typeface="ＭＳ Ｐゴシック" pitchFamily="-109" charset="-128"/>
        <a:cs typeface="ＭＳ Ｐゴシック" pitchFamily="-109" charset="-128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-107" charset="0"/>
        <a:ea typeface="ＭＳ Ｐゴシック" pitchFamily="-109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-107" charset="0"/>
        <a:ea typeface="ＭＳ Ｐゴシック" pitchFamily="-109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-107" charset="0"/>
        <a:ea typeface="ＭＳ Ｐゴシック" pitchFamily="-109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-107" charset="0"/>
        <a:ea typeface="ＭＳ Ｐゴシック" pitchFamily="-109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7184D4B4-8B05-4D29-8841-82605D4E82B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hangingPunct="1">
              <a:spcBef>
                <a:spcPct val="0"/>
              </a:spcBef>
              <a:buSzPct val="45000"/>
              <a:buFont typeface="Wingdings" panose="05000000000000000000" pitchFamily="2" charset="2"/>
              <a:buNone/>
            </a:pPr>
            <a:fld id="{0E8BB056-1504-435C-92D6-74D90C5D4C5E}" type="slidenum">
              <a:rPr lang="en-US" altLang="en-US" sz="1300" smtClean="0">
                <a:solidFill>
                  <a:schemeClr val="tx1"/>
                </a:solidFill>
              </a:rPr>
              <a:pPr hangingPunct="1">
                <a:spcBef>
                  <a:spcPct val="0"/>
                </a:spcBef>
                <a:buSzPct val="45000"/>
                <a:buFont typeface="Wingdings" panose="05000000000000000000" pitchFamily="2" charset="2"/>
                <a:buNone/>
              </a:pPr>
              <a:t>1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F825E5F3-2D51-4618-A2FB-C6C478F895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69078F99-11AF-4C16-BD3A-89CB68CB1F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EF7579A9-6C42-4E27-BD33-8D4A8E32BB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BB006C71-FB5F-4BA0-9CC2-90F9ABA9E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E0E95B33-B290-41B9-80AC-EC1A209C7347}"/>
              </a:ext>
            </a:extLst>
          </p:cNvPr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55650" indent="-290513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62050" indent="-231775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27188" indent="-231775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92325" indent="-231775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49525" indent="-231775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006725" indent="-231775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63925" indent="-231775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921125" indent="-231775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7BB6119-5A73-4451-9A42-DE7DA3DA9386}" type="slidenum">
              <a:rPr lang="en-US" altLang="en-US" smtClean="0">
                <a:solidFill>
                  <a:schemeClr val="tx2"/>
                </a:solidFill>
                <a:latin typeface="Times New Roman" panose="02020603050405020304" pitchFamily="18" charset="0"/>
              </a:rPr>
              <a:pPr/>
              <a:t>2</a:t>
            </a:fld>
            <a:endParaRPr lang="en-US" altLang="en-US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>
            <a:extLst>
              <a:ext uri="{FF2B5EF4-FFF2-40B4-BE49-F238E27FC236}">
                <a16:creationId xmlns:a16="http://schemas.microsoft.com/office/drawing/2014/main" id="{464CEE58-0A9A-40FE-965F-F3DBE4C46E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3011" name="Notes Placeholder 2">
            <a:extLst>
              <a:ext uri="{FF2B5EF4-FFF2-40B4-BE49-F238E27FC236}">
                <a16:creationId xmlns:a16="http://schemas.microsoft.com/office/drawing/2014/main" id="{34143D0B-7F0B-4B10-BB2F-6FDC12C2B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43012" name="Slide Number Placeholder 3">
            <a:extLst>
              <a:ext uri="{FF2B5EF4-FFF2-40B4-BE49-F238E27FC236}">
                <a16:creationId xmlns:a16="http://schemas.microsoft.com/office/drawing/2014/main" id="{6641C5BB-5074-4A8E-B66C-06010EBC0A95}"/>
              </a:ext>
            </a:extLst>
          </p:cNvPr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55650" indent="-290513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62050" indent="-231775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27188" indent="-231775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92325" indent="-231775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49525" indent="-231775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006725" indent="-231775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63925" indent="-231775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921125" indent="-231775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D3845E2-7467-49FC-9F71-250E37BA3C30}" type="slidenum">
              <a:rPr lang="en-US" altLang="en-US" smtClean="0">
                <a:solidFill>
                  <a:schemeClr val="tx2"/>
                </a:solidFill>
                <a:latin typeface="Times New Roman" panose="02020603050405020304" pitchFamily="18" charset="0"/>
              </a:rPr>
              <a:pPr/>
              <a:t>3</a:t>
            </a:fld>
            <a:endParaRPr lang="en-US" altLang="en-US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28663" indent="-27940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22363" indent="-223838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571625" indent="-223838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20888" indent="-223838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478088" indent="-223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35288" indent="-223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392488" indent="-223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49688" indent="-223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8730D06-8BF7-4A41-BE02-4E64DED15883}" type="slidenum">
              <a:rPr lang="en-US" altLang="en-US" smtClean="0">
                <a:solidFill>
                  <a:schemeClr val="tx2"/>
                </a:solidFill>
              </a:rPr>
              <a:pPr/>
              <a:t>4</a:t>
            </a:fld>
            <a:endParaRPr lang="en-US" alt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841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647416" algn="l"/>
                <a:tab pos="1294830" algn="l"/>
                <a:tab pos="1943805" algn="l"/>
                <a:tab pos="2591221" algn="l"/>
              </a:tabLst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30097" indent="-280807">
              <a:tabLst>
                <a:tab pos="647416" algn="l"/>
                <a:tab pos="1294830" algn="l"/>
                <a:tab pos="1943805" algn="l"/>
                <a:tab pos="2591221" algn="l"/>
              </a:tabLst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23226" indent="-224645">
              <a:tabLst>
                <a:tab pos="647416" algn="l"/>
                <a:tab pos="1294830" algn="l"/>
                <a:tab pos="1943805" algn="l"/>
                <a:tab pos="2591221" algn="l"/>
              </a:tabLst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572517" indent="-224645">
              <a:tabLst>
                <a:tab pos="647416" algn="l"/>
                <a:tab pos="1294830" algn="l"/>
                <a:tab pos="1943805" algn="l"/>
                <a:tab pos="2591221" algn="l"/>
              </a:tabLst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21807" indent="-224645">
              <a:tabLst>
                <a:tab pos="647416" algn="l"/>
                <a:tab pos="1294830" algn="l"/>
                <a:tab pos="1943805" algn="l"/>
                <a:tab pos="2591221" algn="l"/>
              </a:tabLst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471097" indent="-224645" eaLnBrk="0" fontAlgn="base" hangingPunct="0">
              <a:spcBef>
                <a:spcPct val="0"/>
              </a:spcBef>
              <a:spcAft>
                <a:spcPct val="0"/>
              </a:spcAft>
              <a:tabLst>
                <a:tab pos="647416" algn="l"/>
                <a:tab pos="1294830" algn="l"/>
                <a:tab pos="1943805" algn="l"/>
                <a:tab pos="2591221" algn="l"/>
              </a:tabLs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20388" indent="-224645" eaLnBrk="0" fontAlgn="base" hangingPunct="0">
              <a:spcBef>
                <a:spcPct val="0"/>
              </a:spcBef>
              <a:spcAft>
                <a:spcPct val="0"/>
              </a:spcAft>
              <a:tabLst>
                <a:tab pos="647416" algn="l"/>
                <a:tab pos="1294830" algn="l"/>
                <a:tab pos="1943805" algn="l"/>
                <a:tab pos="2591221" algn="l"/>
              </a:tabLs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369678" indent="-224645" eaLnBrk="0" fontAlgn="base" hangingPunct="0">
              <a:spcBef>
                <a:spcPct val="0"/>
              </a:spcBef>
              <a:spcAft>
                <a:spcPct val="0"/>
              </a:spcAft>
              <a:tabLst>
                <a:tab pos="647416" algn="l"/>
                <a:tab pos="1294830" algn="l"/>
                <a:tab pos="1943805" algn="l"/>
                <a:tab pos="2591221" algn="l"/>
              </a:tabLs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18969" indent="-224645" eaLnBrk="0" fontAlgn="base" hangingPunct="0">
              <a:spcBef>
                <a:spcPct val="0"/>
              </a:spcBef>
              <a:spcAft>
                <a:spcPct val="0"/>
              </a:spcAft>
              <a:tabLst>
                <a:tab pos="647416" algn="l"/>
                <a:tab pos="1294830" algn="l"/>
                <a:tab pos="1943805" algn="l"/>
                <a:tab pos="2591221" algn="l"/>
              </a:tabLs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buFont typeface="Wingdings" pitchFamily="2" charset="2"/>
              <a:buNone/>
            </a:pPr>
            <a:fld id="{17DD7E30-C2E4-48EA-9C13-EDCBD029D621}" type="slidenum">
              <a:rPr lang="en-US" altLang="en-US" smtClean="0">
                <a:solidFill>
                  <a:srgbClr val="000000"/>
                </a:solidFill>
                <a:ea typeface="MS PGothic" pitchFamily="34" charset="-128"/>
              </a:rPr>
              <a:pPr>
                <a:buFont typeface="Wingdings" pitchFamily="2" charset="2"/>
                <a:buNone/>
              </a:pPr>
              <a:t>5</a:t>
            </a:fld>
            <a:endParaRPr lang="en-US" altLang="en-US">
              <a:solidFill>
                <a:srgbClr val="000000"/>
              </a:solidFill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2528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55572" indent="-29048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61931" indent="-23175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27021" indent="-23175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92110" indent="-23175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49263" indent="-23175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3006416" indent="-23175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63569" indent="-23175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20723" indent="-23175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B94F609-3B5F-49A7-9515-6C386AB0F1F8}" type="slidenum">
              <a:rPr lang="en-US" altLang="en-US" smtClean="0">
                <a:solidFill>
                  <a:schemeClr val="tx2"/>
                </a:solidFill>
              </a:rPr>
              <a:pPr eaLnBrk="1" hangingPunct="1">
                <a:spcBef>
                  <a:spcPct val="0"/>
                </a:spcBef>
              </a:pPr>
              <a:t>11</a:t>
            </a:fld>
            <a:endParaRPr lang="en-US" alt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313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B18D0A-F124-4CEA-B665-1147ADC32917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8895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ヒラギノ角ゴ Pro W3"/>
              <a:cs typeface="ヒラギノ角ゴ Pro W3"/>
            </a:endParaRPr>
          </a:p>
        </p:txBody>
      </p:sp>
    </p:spTree>
    <p:extLst>
      <p:ext uri="{BB962C8B-B14F-4D97-AF65-F5344CB8AC3E}">
        <p14:creationId xmlns:p14="http://schemas.microsoft.com/office/powerpoint/2010/main" val="1582277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ヒラギノ角ゴ Pro W3"/>
              <a:cs typeface="ヒラギノ角ゴ Pro W3"/>
            </a:endParaRPr>
          </a:p>
        </p:txBody>
      </p:sp>
    </p:spTree>
    <p:extLst>
      <p:ext uri="{BB962C8B-B14F-4D97-AF65-F5344CB8AC3E}">
        <p14:creationId xmlns:p14="http://schemas.microsoft.com/office/powerpoint/2010/main" val="4199046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356A59-D242-4DB3-97D2-93C7DE47EFA9}"/>
              </a:ext>
            </a:extLst>
          </p:cNvPr>
          <p:cNvSpPr/>
          <p:nvPr/>
        </p:nvSpPr>
        <p:spPr>
          <a:xfrm>
            <a:off x="1463675" y="1427163"/>
            <a:ext cx="7153275" cy="3476625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lIns="100794" tIns="50397" rIns="100794" bIns="50397">
            <a:normAutofit/>
          </a:bodyPr>
          <a:lstStyle/>
          <a:p>
            <a:pPr defTabSz="1006475" eaLnBrk="1" hangingPunct="1">
              <a:lnSpc>
                <a:spcPct val="96000"/>
              </a:lnSpc>
              <a:spcBef>
                <a:spcPts val="2200"/>
              </a:spcBef>
              <a:buClr>
                <a:srgbClr val="6FB7D7"/>
              </a:buClr>
              <a:buSzPct val="110000"/>
              <a:buFont typeface="Wingdings 2" pitchFamily="-109" charset="2"/>
              <a:buNone/>
              <a:defRPr/>
            </a:pPr>
            <a:endParaRPr lang="en-US" sz="3500">
              <a:solidFill>
                <a:srgbClr val="595959"/>
              </a:solidFill>
              <a:latin typeface="News Gothic MT" pitchFamily="-109" charset="0"/>
              <a:ea typeface="ＭＳ Ｐゴシック" pitchFamily="-109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8429" y="1679927"/>
            <a:ext cx="7163768" cy="1901346"/>
          </a:xfrm>
        </p:spPr>
        <p:txBody>
          <a:bodyPr rtlCol="0">
            <a:noAutofit/>
          </a:bodyPr>
          <a:lstStyle>
            <a:lvl1pPr marL="0" indent="0" algn="ctr" defTabSz="1007943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51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8429" y="3636550"/>
            <a:ext cx="7163769" cy="1010427"/>
          </a:xfrm>
        </p:spPr>
        <p:txBody>
          <a:bodyPr rtlCol="0">
            <a:normAutofit/>
          </a:bodyPr>
          <a:lstStyle>
            <a:lvl1pPr marL="0" indent="0" algn="ctr" defTabSz="1007943" rtl="0" eaLnBrk="1" latinLnBrk="0" hangingPunct="1">
              <a:spcBef>
                <a:spcPts val="331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FB65BA3-B8F8-4AC8-A687-519B35D45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64FB07C-C569-465A-8258-7D568A812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52A1004-3FF3-455B-8F0E-77245339E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705B6A-9559-41D5-98A8-DF6D93B36C8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86052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035" y="674476"/>
            <a:ext cx="4497415" cy="1280945"/>
          </a:xfrm>
        </p:spPr>
        <p:txBody>
          <a:bodyPr/>
          <a:lstStyle>
            <a:lvl1pPr algn="ctr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8035" y="1970780"/>
            <a:ext cx="4497415" cy="410077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503972" indent="0">
              <a:buNone/>
              <a:defRPr sz="1300"/>
            </a:lvl2pPr>
            <a:lvl3pPr marL="1007943" indent="0">
              <a:buNone/>
              <a:defRPr sz="1100"/>
            </a:lvl3pPr>
            <a:lvl4pPr marL="1511915" indent="0">
              <a:buNone/>
              <a:defRPr sz="1000"/>
            </a:lvl4pPr>
            <a:lvl5pPr marL="2015886" indent="0">
              <a:buNone/>
              <a:defRPr sz="1000"/>
            </a:lvl5pPr>
            <a:lvl6pPr marL="2519858" indent="0">
              <a:buNone/>
              <a:defRPr sz="1000"/>
            </a:lvl6pPr>
            <a:lvl7pPr marL="3023829" indent="0">
              <a:buNone/>
              <a:defRPr sz="1000"/>
            </a:lvl7pPr>
            <a:lvl8pPr marL="3527801" indent="0">
              <a:buNone/>
              <a:defRPr sz="1000"/>
            </a:lvl8pPr>
            <a:lvl9pPr marL="4031772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612052" y="396164"/>
            <a:ext cx="4032250" cy="5862195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rtlCol="0">
            <a:normAutofit/>
          </a:bodyPr>
          <a:lstStyle>
            <a:lvl1pPr marL="0" indent="0" algn="l" defTabSz="1007943" rtl="0" eaLnBrk="1" latinLnBrk="0" hangingPunct="1">
              <a:spcBef>
                <a:spcPts val="2205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5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03972" indent="0">
              <a:buNone/>
              <a:defRPr sz="3100"/>
            </a:lvl2pPr>
            <a:lvl3pPr marL="1007943" indent="0">
              <a:buNone/>
              <a:defRPr sz="2600"/>
            </a:lvl3pPr>
            <a:lvl4pPr marL="1511915" indent="0">
              <a:buNone/>
              <a:defRPr sz="2200"/>
            </a:lvl4pPr>
            <a:lvl5pPr marL="2015886" indent="0">
              <a:buNone/>
              <a:defRPr sz="2200"/>
            </a:lvl5pPr>
            <a:lvl6pPr marL="2519858" indent="0">
              <a:buNone/>
              <a:defRPr sz="2200"/>
            </a:lvl6pPr>
            <a:lvl7pPr marL="3023829" indent="0">
              <a:buNone/>
              <a:defRPr sz="2200"/>
            </a:lvl7pPr>
            <a:lvl8pPr marL="3527801" indent="0">
              <a:buNone/>
              <a:defRPr sz="2200"/>
            </a:lvl8pPr>
            <a:lvl9pPr marL="4031772" indent="0">
              <a:buNone/>
              <a:defRPr sz="2200"/>
            </a:lvl9pPr>
          </a:lstStyle>
          <a:p>
            <a:pPr lvl="0"/>
            <a:r>
              <a:rPr lang="en-US" noProof="0"/>
              <a:t>Click icon to add picture</a:t>
            </a:r>
            <a:endParaRPr noProof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1A9546D-2DCC-446A-A91E-B52DCC91B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06E17F2-42C9-41E1-81E2-5416CBF82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3E27487-996E-4830-A405-58BD3DA86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534C2B-D7CD-43D4-836E-76EC530E3D12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9030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388A3-0B5C-4AFC-9998-9A6C9AB8E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275F5-B88C-47CF-834D-0465E6AC0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A3B09-9109-42F7-ADEC-0F00EC585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2824B4-3D92-4B3D-BFDF-9A63E1B0F66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14882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24684" y="405984"/>
            <a:ext cx="1680104" cy="614573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5537" y="405984"/>
            <a:ext cx="7374958" cy="614573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BC1DC6-AEC2-4AF8-BC5F-619CF4D9E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033CE-92D3-4031-B8F9-A03FD5A55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5546C-977D-438E-BF13-BDB224CEF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E439C1-E9B0-4431-9F22-5974C7C26E62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541502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  <p:sp>
        <p:nvSpPr>
          <p:cNvPr id="17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5390304" y="4031768"/>
            <a:ext cx="3766234" cy="643972"/>
          </a:xfrm>
        </p:spPr>
        <p:txBody>
          <a:bodyPr>
            <a:normAutofit/>
          </a:bodyPr>
          <a:lstStyle>
            <a:lvl1pPr marL="0" indent="0">
              <a:buNone/>
              <a:defRPr sz="2646" b="0" i="0" cap="all" baseline="0">
                <a:solidFill>
                  <a:srgbClr val="1B2B5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sz="2646" cap="all" baseline="0" dirty="0"/>
              <a:t>Insert chapter #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5390334" y="4675799"/>
            <a:ext cx="4018249" cy="1035955"/>
          </a:xfrm>
        </p:spPr>
        <p:txBody>
          <a:bodyPr/>
          <a:lstStyle>
            <a:lvl1pPr marL="0" indent="0">
              <a:buNone/>
              <a:defRPr cap="all" baseline="0">
                <a:solidFill>
                  <a:srgbClr val="1B2B51"/>
                </a:solidFill>
              </a:defRPr>
            </a:lvl1pPr>
          </a:lstStyle>
          <a:p>
            <a:pPr lvl="0"/>
            <a:r>
              <a:rPr lang="en-US" cap="all" baseline="0" dirty="0"/>
              <a:t>Chapter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8791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709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7190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A098E-16D9-412F-AA9F-3C8515C3B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1584-9F63-4193-A510-1A4119E39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E3E82-2895-4504-9057-8AE7C582E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826AA6-253B-466D-96E0-FE4F89E86B28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27546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0776" y="3695843"/>
            <a:ext cx="9279075" cy="16204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776" y="5259176"/>
            <a:ext cx="9279075" cy="1072190"/>
          </a:xfrm>
        </p:spPr>
        <p:txBody>
          <a:bodyPr>
            <a:normAutofit/>
          </a:bodyPr>
          <a:lstStyle>
            <a:lvl1pPr marL="0" indent="0" algn="ctr">
              <a:spcBef>
                <a:spcPts val="331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408980" y="400733"/>
            <a:ext cx="9262666" cy="3127115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500"/>
            </a:lvl1pPr>
            <a:lvl2pPr marL="503972" indent="0">
              <a:buNone/>
              <a:defRPr sz="3100"/>
            </a:lvl2pPr>
            <a:lvl3pPr marL="1007943" indent="0">
              <a:buNone/>
              <a:defRPr sz="2600"/>
            </a:lvl3pPr>
            <a:lvl4pPr marL="1511915" indent="0">
              <a:buNone/>
              <a:defRPr sz="2200"/>
            </a:lvl4pPr>
            <a:lvl5pPr marL="2015886" indent="0">
              <a:buNone/>
              <a:defRPr sz="2200"/>
            </a:lvl5pPr>
            <a:lvl6pPr marL="2519858" indent="0">
              <a:buNone/>
              <a:defRPr sz="2200"/>
            </a:lvl6pPr>
            <a:lvl7pPr marL="3023829" indent="0">
              <a:buNone/>
              <a:defRPr sz="2200"/>
            </a:lvl7pPr>
            <a:lvl8pPr marL="3527801" indent="0">
              <a:buNone/>
              <a:defRPr sz="2200"/>
            </a:lvl8pPr>
            <a:lvl9pPr marL="4031772" indent="0">
              <a:buNone/>
              <a:defRPr sz="2200"/>
            </a:lvl9pPr>
          </a:lstStyle>
          <a:p>
            <a:pPr lvl="0"/>
            <a:r>
              <a:rPr lang="en-US" noProof="0"/>
              <a:t>Click icon to add picture</a:t>
            </a:r>
            <a:endParaRPr noProof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A7A8FFB-0818-4D0B-901C-D4EE32B5E1B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9F0BC9E-AA2A-4875-B33F-7A842B77DFD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8C67443-4E65-430E-9876-7CD50119D94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FD6A33-06CE-4B87-93B4-9ABC25CE5746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06975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538" y="2649022"/>
            <a:ext cx="8881801" cy="1501435"/>
          </a:xfrm>
        </p:spPr>
        <p:txBody>
          <a:bodyPr/>
          <a:lstStyle>
            <a:lvl1pPr algn="ctr">
              <a:defRPr sz="51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538" y="4118254"/>
            <a:ext cx="8881801" cy="1653678"/>
          </a:xfrm>
        </p:spPr>
        <p:txBody>
          <a:bodyPr>
            <a:normAutofit/>
          </a:bodyPr>
          <a:lstStyle>
            <a:lvl1pPr marL="0" indent="0" algn="ctr">
              <a:spcBef>
                <a:spcPts val="331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FF7C7-82BA-4F1B-9990-F144C8DBD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6746D-2CAB-4A2F-BEF9-4AD5A257D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85811-C648-4AAA-B2CC-E3832A09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1CE8CD-C920-4B96-9B2A-638823584A0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73551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537" y="118583"/>
            <a:ext cx="8866051" cy="147374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5537" y="1763925"/>
            <a:ext cx="4233863" cy="4787794"/>
          </a:xfrm>
        </p:spPr>
        <p:txBody>
          <a:bodyPr>
            <a:normAutofit/>
          </a:bodyPr>
          <a:lstStyle>
            <a:lvl1pPr>
              <a:spcBef>
                <a:spcPts val="1764"/>
              </a:spcBef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37726" y="1763925"/>
            <a:ext cx="4233863" cy="4787794"/>
          </a:xfrm>
        </p:spPr>
        <p:txBody>
          <a:bodyPr>
            <a:normAutofit/>
          </a:bodyPr>
          <a:lstStyle>
            <a:lvl1pPr>
              <a:spcBef>
                <a:spcPts val="1764"/>
              </a:spcBef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4F00BF3-8EF0-45BC-8DCD-280CCE7D6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B74617E-D2D2-47E8-B08C-F90FC3FBB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9675CDD-8BCB-4D0D-B995-660546C59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321B50-92F4-49E2-ADAE-E6399CBFF632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45578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536" y="118583"/>
            <a:ext cx="8866051" cy="147374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536" y="1601911"/>
            <a:ext cx="4233863" cy="827714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03972" indent="0">
              <a:buNone/>
              <a:defRPr sz="2200" b="1"/>
            </a:lvl2pPr>
            <a:lvl3pPr marL="1007943" indent="0">
              <a:buNone/>
              <a:defRPr sz="2000" b="1"/>
            </a:lvl3pPr>
            <a:lvl4pPr marL="1511915" indent="0">
              <a:buNone/>
              <a:defRPr sz="1800" b="1"/>
            </a:lvl4pPr>
            <a:lvl5pPr marL="2015886" indent="0">
              <a:buNone/>
              <a:defRPr sz="1800" b="1"/>
            </a:lvl5pPr>
            <a:lvl6pPr marL="2519858" indent="0">
              <a:buNone/>
              <a:defRPr sz="1800" b="1"/>
            </a:lvl6pPr>
            <a:lvl7pPr marL="3023829" indent="0">
              <a:buNone/>
              <a:defRPr sz="1800" b="1"/>
            </a:lvl7pPr>
            <a:lvl8pPr marL="3527801" indent="0">
              <a:buNone/>
              <a:defRPr sz="1800" b="1"/>
            </a:lvl8pPr>
            <a:lvl9pPr marL="4031772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5536" y="2587591"/>
            <a:ext cx="4233863" cy="3964128"/>
          </a:xfrm>
        </p:spPr>
        <p:txBody>
          <a:bodyPr>
            <a:normAutofit/>
          </a:bodyPr>
          <a:lstStyle>
            <a:lvl1pPr>
              <a:spcBef>
                <a:spcPts val="1764"/>
              </a:spcBef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37724" y="1601911"/>
            <a:ext cx="4233863" cy="827714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6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03972" indent="0">
              <a:buNone/>
              <a:defRPr sz="2200" b="1"/>
            </a:lvl2pPr>
            <a:lvl3pPr marL="1007943" indent="0">
              <a:buNone/>
              <a:defRPr sz="2000" b="1"/>
            </a:lvl3pPr>
            <a:lvl4pPr marL="1511915" indent="0">
              <a:buNone/>
              <a:defRPr sz="1800" b="1"/>
            </a:lvl4pPr>
            <a:lvl5pPr marL="2015886" indent="0">
              <a:buNone/>
              <a:defRPr sz="1800" b="1"/>
            </a:lvl5pPr>
            <a:lvl6pPr marL="2519858" indent="0">
              <a:buNone/>
              <a:defRPr sz="1800" b="1"/>
            </a:lvl6pPr>
            <a:lvl7pPr marL="3023829" indent="0">
              <a:buNone/>
              <a:defRPr sz="1800" b="1"/>
            </a:lvl7pPr>
            <a:lvl8pPr marL="3527801" indent="0">
              <a:buNone/>
              <a:defRPr sz="1800" b="1"/>
            </a:lvl8pPr>
            <a:lvl9pPr marL="4031772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37724" y="2587591"/>
            <a:ext cx="4233863" cy="3964128"/>
          </a:xfrm>
        </p:spPr>
        <p:txBody>
          <a:bodyPr>
            <a:normAutofit/>
          </a:bodyPr>
          <a:lstStyle>
            <a:lvl1pPr>
              <a:spcBef>
                <a:spcPts val="1764"/>
              </a:spcBef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D41C2D1-7EC1-42D0-8B8A-82E5AF6C0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EDD33F0-F081-4FC7-A80C-AAADA5409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8592A80-A2C8-41D9-AACE-9BC8E11E8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AC82A3-91A5-4BEE-8BC9-41FE73EC565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98117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C7553E4-7395-48E5-A627-6FF4D0CDA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4E4B23F-F61D-4772-9480-55C6EED10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7FE3EFB-CC8F-498B-A1AE-A1570770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E5981F-B6E5-47B6-9B59-FE6F7AFDB33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1604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7E5E645-BE30-4A25-8D75-D84E04D35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BA38C93-6585-49F4-A217-6185FDFD8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C467423-328C-4DED-9414-D968E01D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B99728-C594-49C4-8D4D-7C1A22DC1879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88479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035" y="674476"/>
            <a:ext cx="4233863" cy="1280945"/>
          </a:xfrm>
        </p:spPr>
        <p:txBody>
          <a:bodyPr/>
          <a:lstStyle>
            <a:lvl1pPr algn="ctr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8634" y="405982"/>
            <a:ext cx="4233863" cy="6145736"/>
          </a:xfrm>
        </p:spPr>
        <p:txBody>
          <a:bodyPr>
            <a:normAutofit/>
          </a:bodyPr>
          <a:lstStyle>
            <a:lvl1pPr>
              <a:spcBef>
                <a:spcPts val="2205"/>
              </a:spcBef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8035" y="1970780"/>
            <a:ext cx="4233863" cy="410077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503972" indent="0">
              <a:buNone/>
              <a:defRPr sz="1300"/>
            </a:lvl2pPr>
            <a:lvl3pPr marL="1007943" indent="0">
              <a:buNone/>
              <a:defRPr sz="1100"/>
            </a:lvl3pPr>
            <a:lvl4pPr marL="1511915" indent="0">
              <a:buNone/>
              <a:defRPr sz="1000"/>
            </a:lvl4pPr>
            <a:lvl5pPr marL="2015886" indent="0">
              <a:buNone/>
              <a:defRPr sz="1000"/>
            </a:lvl5pPr>
            <a:lvl6pPr marL="2519858" indent="0">
              <a:buNone/>
              <a:defRPr sz="1000"/>
            </a:lvl6pPr>
            <a:lvl7pPr marL="3023829" indent="0">
              <a:buNone/>
              <a:defRPr sz="1000"/>
            </a:lvl7pPr>
            <a:lvl8pPr marL="3527801" indent="0">
              <a:buNone/>
              <a:defRPr sz="1000"/>
            </a:lvl8pPr>
            <a:lvl9pPr marL="4031772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4C89D9E-CB5E-4253-8E10-F3F8C6EEC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B1BCE78-872E-491E-A33F-860A6BF19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98F76A4-FE21-494F-BCF5-2803B6F74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138296-1113-4364-B146-F58E275490AD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59259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93B83F0-FCD5-41E2-B30D-675EA9E25C4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4838" y="119063"/>
            <a:ext cx="8866187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794" tIns="50397" rIns="100794" bIns="50397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AB3DD73E-2B8C-4417-BF4E-03CC72AA66B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4838" y="1763713"/>
            <a:ext cx="8866187" cy="478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794" tIns="50397" rIns="100794" bIns="503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BD9E3-7392-4CA4-8448-BB5D28B1B3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07125" y="6918325"/>
            <a:ext cx="2351088" cy="401638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r" eaLnBrk="1">
              <a:lnSpc>
                <a:spcPct val="96000"/>
              </a:lnSpc>
              <a:buClr>
                <a:srgbClr val="000000"/>
              </a:buClr>
              <a:buSzPct val="45000"/>
              <a:buFont typeface="Wingdings" pitchFamily="-109" charset="2"/>
              <a:buNone/>
              <a:defRPr sz="1300">
                <a:solidFill>
                  <a:schemeClr val="bg1"/>
                </a:solidFill>
                <a:latin typeface="Arial" pitchFamily="-109" charset="0"/>
                <a:ea typeface="+mn-e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DB195-246D-4A34-B296-315E271074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2100" y="6918325"/>
            <a:ext cx="5335588" cy="401638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l" eaLnBrk="1">
              <a:lnSpc>
                <a:spcPct val="96000"/>
              </a:lnSpc>
              <a:buClr>
                <a:srgbClr val="000000"/>
              </a:buClr>
              <a:buSzPct val="45000"/>
              <a:buFont typeface="Wingdings" pitchFamily="-109" charset="2"/>
              <a:buNone/>
              <a:defRPr sz="1300">
                <a:solidFill>
                  <a:schemeClr val="bg1"/>
                </a:solidFill>
                <a:latin typeface="Arial" pitchFamily="-109" charset="0"/>
                <a:ea typeface="+mn-e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887E3-44D8-442D-876C-C01FCEFEB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07438" y="6918325"/>
            <a:ext cx="1092200" cy="401638"/>
          </a:xfrm>
          <a:prstGeom prst="rect">
            <a:avLst/>
          </a:prstGeom>
        </p:spPr>
        <p:txBody>
          <a:bodyPr vert="horz" wrap="square" lIns="100794" tIns="50397" rIns="100794" bIns="50397" numCol="1" anchor="ctr" anchorCtr="0" compatLnSpc="1">
            <a:prstTxWarp prst="textNoShape">
              <a:avLst/>
            </a:prstTxWarp>
          </a:bodyPr>
          <a:lstStyle>
            <a:lvl1pPr algn="r" eaLnBrk="1">
              <a:lnSpc>
                <a:spcPct val="96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defRPr sz="4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8F66A4F-DB68-4495-BAA5-B01CE4C6F34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0" r:id="rId1"/>
    <p:sldLayoutId id="2147484229" r:id="rId2"/>
    <p:sldLayoutId id="2147484230" r:id="rId3"/>
    <p:sldLayoutId id="2147484231" r:id="rId4"/>
    <p:sldLayoutId id="2147484232" r:id="rId5"/>
    <p:sldLayoutId id="2147484233" r:id="rId6"/>
    <p:sldLayoutId id="2147484234" r:id="rId7"/>
    <p:sldLayoutId id="2147484235" r:id="rId8"/>
    <p:sldLayoutId id="2147484236" r:id="rId9"/>
    <p:sldLayoutId id="2147484237" r:id="rId10"/>
    <p:sldLayoutId id="2147484238" r:id="rId11"/>
    <p:sldLayoutId id="2147484239" r:id="rId12"/>
    <p:sldLayoutId id="2147484241" r:id="rId13"/>
    <p:sldLayoutId id="2147484243" r:id="rId14"/>
    <p:sldLayoutId id="2147484244" r:id="rId15"/>
  </p:sldLayoutIdLst>
  <p:txStyles>
    <p:titleStyle>
      <a:lvl1pPr algn="ctr" defTabSz="1006475" rtl="0" eaLnBrk="0" fontAlgn="base" hangingPunct="0">
        <a:spcBef>
          <a:spcPct val="0"/>
        </a:spcBef>
        <a:spcAft>
          <a:spcPct val="0"/>
        </a:spcAft>
        <a:defRPr sz="5100" kern="1200">
          <a:solidFill>
            <a:schemeClr val="accent1"/>
          </a:solidFill>
          <a:latin typeface="+mj-lt"/>
          <a:ea typeface="ＭＳ Ｐゴシック" pitchFamily="-109" charset="-128"/>
          <a:cs typeface="+mj-cs"/>
        </a:defRPr>
      </a:lvl1pPr>
      <a:lvl2pPr algn="ctr" defTabSz="1006475" rtl="0" eaLnBrk="0" fontAlgn="base" hangingPunct="0">
        <a:spcBef>
          <a:spcPct val="0"/>
        </a:spcBef>
        <a:spcAft>
          <a:spcPct val="0"/>
        </a:spcAft>
        <a:defRPr sz="5100">
          <a:solidFill>
            <a:schemeClr val="accent1"/>
          </a:solidFill>
          <a:latin typeface="News Gothic MT" pitchFamily="-109" charset="0"/>
          <a:ea typeface="ＭＳ Ｐゴシック" pitchFamily="-109" charset="-128"/>
        </a:defRPr>
      </a:lvl2pPr>
      <a:lvl3pPr algn="ctr" defTabSz="1006475" rtl="0" eaLnBrk="0" fontAlgn="base" hangingPunct="0">
        <a:spcBef>
          <a:spcPct val="0"/>
        </a:spcBef>
        <a:spcAft>
          <a:spcPct val="0"/>
        </a:spcAft>
        <a:defRPr sz="5100">
          <a:solidFill>
            <a:schemeClr val="accent1"/>
          </a:solidFill>
          <a:latin typeface="News Gothic MT" pitchFamily="-109" charset="0"/>
          <a:ea typeface="ＭＳ Ｐゴシック" pitchFamily="-109" charset="-128"/>
        </a:defRPr>
      </a:lvl3pPr>
      <a:lvl4pPr algn="ctr" defTabSz="1006475" rtl="0" eaLnBrk="0" fontAlgn="base" hangingPunct="0">
        <a:spcBef>
          <a:spcPct val="0"/>
        </a:spcBef>
        <a:spcAft>
          <a:spcPct val="0"/>
        </a:spcAft>
        <a:defRPr sz="5100">
          <a:solidFill>
            <a:schemeClr val="accent1"/>
          </a:solidFill>
          <a:latin typeface="News Gothic MT" pitchFamily="-109" charset="0"/>
          <a:ea typeface="ＭＳ Ｐゴシック" pitchFamily="-109" charset="-128"/>
        </a:defRPr>
      </a:lvl4pPr>
      <a:lvl5pPr algn="ctr" defTabSz="1006475" rtl="0" eaLnBrk="0" fontAlgn="base" hangingPunct="0">
        <a:spcBef>
          <a:spcPct val="0"/>
        </a:spcBef>
        <a:spcAft>
          <a:spcPct val="0"/>
        </a:spcAft>
        <a:defRPr sz="5100">
          <a:solidFill>
            <a:schemeClr val="accent1"/>
          </a:solidFill>
          <a:latin typeface="News Gothic MT" pitchFamily="-109" charset="0"/>
          <a:ea typeface="ＭＳ Ｐゴシック" pitchFamily="-109" charset="-128"/>
        </a:defRPr>
      </a:lvl5pPr>
      <a:lvl6pPr marL="457200" algn="ctr" defTabSz="1006475" rtl="0" fontAlgn="base">
        <a:spcBef>
          <a:spcPct val="0"/>
        </a:spcBef>
        <a:spcAft>
          <a:spcPct val="0"/>
        </a:spcAft>
        <a:defRPr sz="5100">
          <a:solidFill>
            <a:schemeClr val="accent1"/>
          </a:solidFill>
          <a:latin typeface="News Gothic MT" pitchFamily="-109" charset="0"/>
          <a:ea typeface="ＭＳ Ｐゴシック" pitchFamily="-109" charset="-128"/>
        </a:defRPr>
      </a:lvl6pPr>
      <a:lvl7pPr marL="914400" algn="ctr" defTabSz="1006475" rtl="0" fontAlgn="base">
        <a:spcBef>
          <a:spcPct val="0"/>
        </a:spcBef>
        <a:spcAft>
          <a:spcPct val="0"/>
        </a:spcAft>
        <a:defRPr sz="5100">
          <a:solidFill>
            <a:schemeClr val="accent1"/>
          </a:solidFill>
          <a:latin typeface="News Gothic MT" pitchFamily="-109" charset="0"/>
          <a:ea typeface="ＭＳ Ｐゴシック" pitchFamily="-109" charset="-128"/>
        </a:defRPr>
      </a:lvl7pPr>
      <a:lvl8pPr marL="1371600" algn="ctr" defTabSz="1006475" rtl="0" fontAlgn="base">
        <a:spcBef>
          <a:spcPct val="0"/>
        </a:spcBef>
        <a:spcAft>
          <a:spcPct val="0"/>
        </a:spcAft>
        <a:defRPr sz="5100">
          <a:solidFill>
            <a:schemeClr val="accent1"/>
          </a:solidFill>
          <a:latin typeface="News Gothic MT" pitchFamily="-109" charset="0"/>
          <a:ea typeface="ＭＳ Ｐゴシック" pitchFamily="-109" charset="-128"/>
        </a:defRPr>
      </a:lvl8pPr>
      <a:lvl9pPr marL="1828800" algn="ctr" defTabSz="1006475" rtl="0" fontAlgn="base">
        <a:spcBef>
          <a:spcPct val="0"/>
        </a:spcBef>
        <a:spcAft>
          <a:spcPct val="0"/>
        </a:spcAft>
        <a:defRPr sz="5100">
          <a:solidFill>
            <a:schemeClr val="accent1"/>
          </a:solidFill>
          <a:latin typeface="News Gothic MT" pitchFamily="-109" charset="0"/>
          <a:ea typeface="ＭＳ Ｐゴシック" pitchFamily="-109" charset="-128"/>
        </a:defRPr>
      </a:lvl9pPr>
    </p:titleStyle>
    <p:bodyStyle>
      <a:lvl1pPr marL="384175" indent="-384175" algn="l" defTabSz="1006475" rtl="0" eaLnBrk="0" fontAlgn="base" hangingPunct="0">
        <a:spcBef>
          <a:spcPts val="2200"/>
        </a:spcBef>
        <a:spcAft>
          <a:spcPct val="0"/>
        </a:spcAft>
        <a:buClr>
          <a:srgbClr val="6FB7D7"/>
        </a:buClr>
        <a:buSzPct val="110000"/>
        <a:buFont typeface="Wingdings 2" panose="05020102010507070707" pitchFamily="18" charset="2"/>
        <a:buChar char=""/>
        <a:defRPr sz="2600" kern="1200">
          <a:solidFill>
            <a:srgbClr val="595959"/>
          </a:solidFill>
          <a:latin typeface="+mn-lt"/>
          <a:ea typeface="ＭＳ Ｐゴシック" pitchFamily="-109" charset="-128"/>
          <a:cs typeface="+mn-cs"/>
        </a:defRPr>
      </a:lvl1pPr>
      <a:lvl2pPr marL="755650" indent="-369888" algn="l" defTabSz="1006475" rtl="0" eaLnBrk="0" fontAlgn="base" hangingPunct="0">
        <a:spcBef>
          <a:spcPts val="663"/>
        </a:spcBef>
        <a:spcAft>
          <a:spcPct val="0"/>
        </a:spcAft>
        <a:buClr>
          <a:srgbClr val="215D77"/>
        </a:buClr>
        <a:buSzPct val="110000"/>
        <a:buFont typeface="Wingdings 2" panose="05020102010507070707" pitchFamily="18" charset="2"/>
        <a:buChar char=""/>
        <a:defRPr sz="2400" kern="1200">
          <a:solidFill>
            <a:srgbClr val="595959"/>
          </a:solidFill>
          <a:latin typeface="+mn-lt"/>
          <a:ea typeface="ＭＳ Ｐゴシック" pitchFamily="-109" charset="-128"/>
          <a:cs typeface="+mn-cs"/>
        </a:defRPr>
      </a:lvl2pPr>
      <a:lvl3pPr marL="1066800" indent="-311150" algn="l" defTabSz="1006475" rtl="0" eaLnBrk="0" fontAlgn="base" hangingPunct="0">
        <a:spcBef>
          <a:spcPts val="663"/>
        </a:spcBef>
        <a:spcAft>
          <a:spcPct val="0"/>
        </a:spcAft>
        <a:buClr>
          <a:srgbClr val="6FB7D7"/>
        </a:buClr>
        <a:buSzPct val="110000"/>
        <a:buFont typeface="Wingdings 2" panose="05020102010507070707" pitchFamily="18" charset="2"/>
        <a:buChar char=""/>
        <a:defRPr sz="2200" kern="1200">
          <a:solidFill>
            <a:srgbClr val="595959"/>
          </a:solidFill>
          <a:latin typeface="+mn-lt"/>
          <a:ea typeface="ＭＳ Ｐゴシック" pitchFamily="-109" charset="-128"/>
          <a:cs typeface="+mn-cs"/>
        </a:defRPr>
      </a:lvl3pPr>
      <a:lvl4pPr marL="1392238" indent="-325438" algn="l" defTabSz="1006475" rtl="0" eaLnBrk="0" fontAlgn="base" hangingPunct="0">
        <a:spcBef>
          <a:spcPts val="663"/>
        </a:spcBef>
        <a:spcAft>
          <a:spcPct val="0"/>
        </a:spcAft>
        <a:buClr>
          <a:srgbClr val="215D77"/>
        </a:buClr>
        <a:buSzPct val="110000"/>
        <a:buFont typeface="Wingdings 2" panose="05020102010507070707" pitchFamily="18" charset="2"/>
        <a:buChar char=""/>
        <a:defRPr sz="2000" kern="1200">
          <a:solidFill>
            <a:srgbClr val="595959"/>
          </a:solidFill>
          <a:latin typeface="+mn-lt"/>
          <a:ea typeface="ＭＳ Ｐゴシック" pitchFamily="-109" charset="-128"/>
          <a:cs typeface="+mn-cs"/>
        </a:defRPr>
      </a:lvl4pPr>
      <a:lvl5pPr marL="1703388" indent="-311150" algn="l" defTabSz="1006475" rtl="0" eaLnBrk="0" fontAlgn="base" hangingPunct="0">
        <a:spcBef>
          <a:spcPts val="663"/>
        </a:spcBef>
        <a:spcAft>
          <a:spcPct val="0"/>
        </a:spcAft>
        <a:buClr>
          <a:srgbClr val="6FB7D7"/>
        </a:buClr>
        <a:buSzPct val="110000"/>
        <a:buFont typeface="Wingdings 2" panose="05020102010507070707" pitchFamily="18" charset="2"/>
        <a:buChar char=""/>
        <a:defRPr sz="2000" kern="1200">
          <a:solidFill>
            <a:srgbClr val="595959"/>
          </a:solidFill>
          <a:latin typeface="+mn-lt"/>
          <a:ea typeface="ＭＳ Ｐゴシック" pitchFamily="-109" charset="-128"/>
          <a:cs typeface="+mn-cs"/>
        </a:defRPr>
      </a:lvl5pPr>
      <a:lvl6pPr marL="2771844" indent="-251986" algn="l" defTabSz="1007943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uters.com/finance/stocks,www.google.com/financ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inance.yahoo.com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5E600968-BB90-4446-9916-2ADC5CAE2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13" y="2178050"/>
            <a:ext cx="8305800" cy="915988"/>
          </a:xfrm>
        </p:spPr>
        <p:txBody>
          <a:bodyPr/>
          <a:lstStyle/>
          <a:p>
            <a:pPr eaLnBrk="1" hangingPunct="1"/>
            <a:r>
              <a:rPr lang="en-US" altLang="en-US" sz="44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Managing Information Technology Resources</a:t>
            </a:r>
            <a:br>
              <a:rPr lang="en-US" altLang="en-US" sz="44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</a:br>
            <a:r>
              <a:rPr lang="en-US" altLang="en-US" sz="44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ITWS 4310</a:t>
            </a:r>
            <a:endParaRPr lang="en-US" altLang="en-US" sz="360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1DB86753-00B6-4601-BF38-8582EBE79D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312" y="3627437"/>
            <a:ext cx="9037638" cy="3429000"/>
          </a:xfrm>
        </p:spPr>
        <p:txBody>
          <a:bodyPr/>
          <a:lstStyle/>
          <a:p>
            <a:pPr marL="0" indent="0" algn="ctr" eaLnBrk="1" hangingPunct="1">
              <a:buNone/>
            </a:pPr>
            <a:r>
              <a:rPr lang="en-US" altLang="en-US" sz="36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Significant Digits</a:t>
            </a:r>
          </a:p>
          <a:p>
            <a:pPr marL="0" indent="0" algn="ctr" eaLnBrk="1" hangingPunct="1">
              <a:buFont typeface="Wingdings 2" panose="05020102010507070707" pitchFamily="18" charset="2"/>
              <a:buNone/>
            </a:pPr>
            <a:r>
              <a:rPr lang="en-US" altLang="en-US" sz="36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Network Effects</a:t>
            </a:r>
            <a:endParaRPr lang="en-US" altLang="en-US" sz="36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0" indent="0" algn="ctr" eaLnBrk="1" hangingPunct="1">
              <a:buFont typeface="Wingdings 2" panose="05020102010507070707" pitchFamily="18" charset="2"/>
              <a:buNone/>
            </a:pPr>
            <a:r>
              <a:rPr lang="en-US" altLang="en-US" sz="36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Communications Technology</a:t>
            </a:r>
          </a:p>
          <a:p>
            <a:pPr marL="0" indent="0" algn="ctr" eaLnBrk="1" hangingPunct="1">
              <a:buFont typeface="Wingdings 2" panose="05020102010507070707" pitchFamily="18" charset="2"/>
              <a:buNone/>
            </a:pPr>
            <a:r>
              <a:rPr lang="en-US" altLang="en-US" sz="36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October 4, 2018</a:t>
            </a:r>
            <a:endParaRPr lang="en-US" altLang="en-US" sz="36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112" y="167993"/>
            <a:ext cx="9519991" cy="1175949"/>
          </a:xfrm>
        </p:spPr>
        <p:txBody>
          <a:bodyPr/>
          <a:lstStyle/>
          <a:p>
            <a:r>
              <a:rPr lang="en-US" altLang="en-US" sz="3200" dirty="0">
                <a:solidFill>
                  <a:srgbClr val="7030A0"/>
                </a:solidFill>
              </a:rPr>
              <a:t>What are disadvantages of </a:t>
            </a:r>
            <a:br>
              <a:rPr lang="en-US" altLang="en-US" sz="3200" dirty="0">
                <a:solidFill>
                  <a:srgbClr val="7030A0"/>
                </a:solidFill>
              </a:rPr>
            </a:br>
            <a:r>
              <a:rPr lang="en-US" altLang="en-US" sz="3200" dirty="0">
                <a:solidFill>
                  <a:srgbClr val="7030A0"/>
                </a:solidFill>
              </a:rPr>
              <a:t>Open Source Software?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518" y="1511934"/>
            <a:ext cx="9659585" cy="537576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>
                <a:solidFill>
                  <a:srgbClr val="FF0000"/>
                </a:solidFill>
              </a:rPr>
              <a:t>Disadvantages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</a:rPr>
              <a:t>Support not included in the free or lowest cost models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</a:rPr>
              <a:t>Sometimes difficult to install and maintain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</a:rPr>
              <a:t>For vendors: no proprietary competitive advantage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</a:rPr>
              <a:t>For vendors: reduces revenues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</a:rPr>
              <a:t>Complexity of some products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</a:rPr>
              <a:t>Total cost of ownership increases for some products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</a:rPr>
              <a:t>Legal and licensing concerns</a:t>
            </a:r>
          </a:p>
        </p:txBody>
      </p:sp>
    </p:spTree>
    <p:extLst>
      <p:ext uri="{BB962C8B-B14F-4D97-AF65-F5344CB8AC3E}">
        <p14:creationId xmlns:p14="http://schemas.microsoft.com/office/powerpoint/2010/main" val="2550484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04838" y="-487363"/>
            <a:ext cx="8866187" cy="1473200"/>
          </a:xfrm>
        </p:spPr>
        <p:txBody>
          <a:bodyPr/>
          <a:lstStyle/>
          <a:p>
            <a:r>
              <a:rPr lang="en-US" altLang="en-US" dirty="0"/>
              <a:t>Cloud Service Models</a:t>
            </a:r>
          </a:p>
        </p:txBody>
      </p:sp>
      <p:sp>
        <p:nvSpPr>
          <p:cNvPr id="409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2F5D4F-B229-4D3C-93F7-5046F9AE02BB}" type="slidenum">
              <a:rPr lang="en-US" smtClean="0">
                <a:latin typeface="Arial" pitchFamily="34" charset="0"/>
              </a:rPr>
              <a:pPr>
                <a:defRPr/>
              </a:pPr>
              <a:t>11</a:t>
            </a:fld>
            <a:endParaRPr lang="en-US">
              <a:latin typeface="Arial" pitchFamily="34" charset="0"/>
            </a:endParaRPr>
          </a:p>
        </p:txBody>
      </p:sp>
      <p:pic>
        <p:nvPicPr>
          <p:cNvPr id="1843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" y="1161494"/>
            <a:ext cx="10058399" cy="6398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526AF1-AB82-44F0-8BD1-0A4766280A39}" type="datetime10">
              <a:rPr lang="en-US" smtClean="0"/>
              <a:t>21:44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5348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312" y="317888"/>
            <a:ext cx="8651628" cy="1175949"/>
          </a:xfrm>
        </p:spPr>
        <p:txBody>
          <a:bodyPr/>
          <a:lstStyle/>
          <a:p>
            <a:r>
              <a:rPr lang="en-US" altLang="en-US" sz="4409" dirty="0">
                <a:solidFill>
                  <a:srgbClr val="7030A0"/>
                </a:solidFill>
              </a:rPr>
              <a:t>What are advantages of </a:t>
            </a:r>
            <a:br>
              <a:rPr lang="en-US" altLang="en-US" sz="4409" dirty="0">
                <a:solidFill>
                  <a:srgbClr val="7030A0"/>
                </a:solidFill>
              </a:rPr>
            </a:br>
            <a:r>
              <a:rPr lang="en-US" altLang="en-US" sz="4409" dirty="0">
                <a:solidFill>
                  <a:srgbClr val="7030A0"/>
                </a:solidFill>
              </a:rPr>
              <a:t>“The Cloud”?</a:t>
            </a:r>
            <a:endParaRPr lang="en-US" sz="440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>
                <a:solidFill>
                  <a:srgbClr val="00B050"/>
                </a:solidFill>
              </a:rPr>
              <a:t>Advantages</a:t>
            </a:r>
          </a:p>
          <a:p>
            <a:pPr lvl="1"/>
            <a:r>
              <a:rPr lang="en-US" altLang="en-US" dirty="0">
                <a:solidFill>
                  <a:srgbClr val="00B050"/>
                </a:solidFill>
              </a:rPr>
              <a:t>Lower costs by reducing software, hardware, maintenance and staff expenses</a:t>
            </a:r>
          </a:p>
          <a:p>
            <a:pPr lvl="1"/>
            <a:r>
              <a:rPr lang="en-US" altLang="en-US" dirty="0">
                <a:solidFill>
                  <a:srgbClr val="00B050"/>
                </a:solidFill>
              </a:rPr>
              <a:t>Financial risk mitigation</a:t>
            </a:r>
          </a:p>
          <a:p>
            <a:pPr lvl="1"/>
            <a:r>
              <a:rPr lang="en-US" altLang="en-US" dirty="0">
                <a:solidFill>
                  <a:srgbClr val="00B050"/>
                </a:solidFill>
              </a:rPr>
              <a:t>Potentially faster deployment</a:t>
            </a:r>
          </a:p>
          <a:p>
            <a:pPr lvl="1"/>
            <a:r>
              <a:rPr lang="en-US" altLang="en-US" dirty="0">
                <a:solidFill>
                  <a:srgbClr val="00B050"/>
                </a:solidFill>
              </a:rPr>
              <a:t>Variable expenses instead of Capital Expenses</a:t>
            </a:r>
          </a:p>
          <a:p>
            <a:pPr lvl="1"/>
            <a:r>
              <a:rPr lang="en-US" altLang="en-US" dirty="0">
                <a:solidFill>
                  <a:srgbClr val="00B050"/>
                </a:solidFill>
              </a:rPr>
              <a:t>Scalable systems</a:t>
            </a:r>
          </a:p>
          <a:p>
            <a:pPr lvl="1"/>
            <a:r>
              <a:rPr lang="en-US" altLang="en-US" dirty="0">
                <a:solidFill>
                  <a:srgbClr val="00B050"/>
                </a:solidFill>
              </a:rPr>
              <a:t>Higher quality and service through instant upgrades</a:t>
            </a:r>
          </a:p>
          <a:p>
            <a:pPr lvl="1"/>
            <a:r>
              <a:rPr lang="en-US" altLang="en-US" dirty="0">
                <a:solidFill>
                  <a:srgbClr val="00B050"/>
                </a:solidFill>
              </a:rPr>
              <a:t>Remote access and availability</a:t>
            </a:r>
          </a:p>
        </p:txBody>
      </p:sp>
    </p:spTree>
    <p:extLst>
      <p:ext uri="{BB962C8B-B14F-4D97-AF65-F5344CB8AC3E}">
        <p14:creationId xmlns:p14="http://schemas.microsoft.com/office/powerpoint/2010/main" val="2301126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838" y="-487363"/>
            <a:ext cx="8866187" cy="1473200"/>
          </a:xfrm>
        </p:spPr>
        <p:txBody>
          <a:bodyPr/>
          <a:lstStyle/>
          <a:p>
            <a:r>
              <a:rPr lang="en-US" dirty="0"/>
              <a:t>Benefits of SaaS to users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838" y="1265237"/>
            <a:ext cx="8866187" cy="4787900"/>
          </a:xfrm>
        </p:spPr>
        <p:txBody>
          <a:bodyPr/>
          <a:lstStyle/>
          <a:p>
            <a:r>
              <a:rPr lang="en-US" altLang="en-US" sz="2400" dirty="0"/>
              <a:t>Lower costs and financial risk mitigation.</a:t>
            </a:r>
          </a:p>
          <a:p>
            <a:r>
              <a:rPr lang="en-US" altLang="en-US" sz="2400" dirty="0"/>
              <a:t>Faster deployment times and variable operating expense.</a:t>
            </a:r>
          </a:p>
          <a:p>
            <a:r>
              <a:rPr lang="en-US" altLang="en-US" sz="2400" dirty="0"/>
              <a:t>Scalable systems.</a:t>
            </a:r>
          </a:p>
          <a:p>
            <a:r>
              <a:rPr lang="en-US" altLang="en-US" sz="2400" dirty="0"/>
              <a:t>Higher quality and service levels.</a:t>
            </a:r>
          </a:p>
          <a:p>
            <a:r>
              <a:rPr lang="en-US" altLang="en-US" sz="2400" dirty="0"/>
              <a:t>Remote access and availability.</a:t>
            </a:r>
          </a:p>
          <a:p>
            <a:pPr>
              <a:spcBef>
                <a:spcPts val="661"/>
              </a:spcBef>
              <a:buFont typeface="Arial" panose="020B0604020202020204" pitchFamily="34" charset="0"/>
              <a:buChar char="•"/>
            </a:pPr>
            <a:r>
              <a:rPr lang="en-US" altLang="en-US" sz="2400" dirty="0"/>
              <a:t>Limits development to a single platform.</a:t>
            </a:r>
          </a:p>
          <a:p>
            <a:pPr>
              <a:spcBef>
                <a:spcPts val="661"/>
              </a:spcBef>
              <a:buFont typeface="Arial" panose="020B0604020202020204" pitchFamily="34" charset="0"/>
              <a:buChar char="•"/>
            </a:pPr>
            <a:r>
              <a:rPr lang="en-US" altLang="en-US" sz="2400" dirty="0"/>
              <a:t>Tighter feedback loop.</a:t>
            </a:r>
          </a:p>
          <a:p>
            <a:pPr>
              <a:spcBef>
                <a:spcPts val="661"/>
              </a:spcBef>
              <a:buFont typeface="Arial" panose="020B0604020202020204" pitchFamily="34" charset="0"/>
              <a:buChar char="•"/>
            </a:pPr>
            <a:r>
              <a:rPr lang="en-US" altLang="en-US" sz="2400" dirty="0"/>
              <a:t>Ability to instantly deploy bug fixes and product enhancements.</a:t>
            </a:r>
          </a:p>
          <a:p>
            <a:pPr>
              <a:spcBef>
                <a:spcPts val="661"/>
              </a:spcBef>
              <a:buFont typeface="Arial" panose="020B0604020202020204" pitchFamily="34" charset="0"/>
              <a:buChar char="•"/>
            </a:pPr>
            <a:r>
              <a:rPr lang="en-US" altLang="en-US" sz="2400" dirty="0"/>
              <a:t>Lower distribution costs. </a:t>
            </a:r>
          </a:p>
          <a:p>
            <a:pPr>
              <a:spcBef>
                <a:spcPts val="661"/>
              </a:spcBef>
              <a:buFont typeface="Arial" panose="020B0604020202020204" pitchFamily="34" charset="0"/>
              <a:buChar char="•"/>
            </a:pPr>
            <a:r>
              <a:rPr lang="en-US" altLang="en-US" sz="2400" dirty="0"/>
              <a:t>Greater accessibility.</a:t>
            </a:r>
          </a:p>
          <a:p>
            <a:pPr>
              <a:spcBef>
                <a:spcPts val="661"/>
              </a:spcBef>
              <a:buFont typeface="Arial" panose="020B0604020202020204" pitchFamily="34" charset="0"/>
              <a:buChar char="•"/>
            </a:pPr>
            <a:r>
              <a:rPr lang="en-US" altLang="en-US" sz="2400" dirty="0"/>
              <a:t>Reducing software piracy.</a:t>
            </a:r>
          </a:p>
          <a:p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56957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312" y="317888"/>
            <a:ext cx="8651628" cy="1175949"/>
          </a:xfrm>
        </p:spPr>
        <p:txBody>
          <a:bodyPr/>
          <a:lstStyle/>
          <a:p>
            <a:r>
              <a:rPr lang="en-US" altLang="en-US" sz="4409" dirty="0">
                <a:solidFill>
                  <a:srgbClr val="7030A0"/>
                </a:solidFill>
              </a:rPr>
              <a:t>What are disadvantages of “The Cloud”?</a:t>
            </a:r>
            <a:endParaRPr lang="en-US" sz="440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sz="3968" dirty="0">
                <a:solidFill>
                  <a:srgbClr val="FF0000"/>
                </a:solidFill>
              </a:rPr>
              <a:t>Disadvantages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</a:rPr>
              <a:t>Dependence on single vendor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</a:rPr>
              <a:t>Viability of partner firms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</a:rPr>
              <a:t>Forced to move to newer versions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</a:rPr>
              <a:t>Reliance on network connections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</a:rPr>
              <a:t>Limited customization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</a:rPr>
              <a:t>Sometimes higher life cycle costs</a:t>
            </a:r>
          </a:p>
        </p:txBody>
      </p:sp>
    </p:spTree>
    <p:extLst>
      <p:ext uri="{BB962C8B-B14F-4D97-AF65-F5344CB8AC3E}">
        <p14:creationId xmlns:p14="http://schemas.microsoft.com/office/powerpoint/2010/main" val="2104212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838" y="-411163"/>
            <a:ext cx="8866187" cy="1473200"/>
          </a:xfrm>
        </p:spPr>
        <p:txBody>
          <a:bodyPr/>
          <a:lstStyle/>
          <a:p>
            <a:r>
              <a:rPr lang="en-US" altLang="en-US" dirty="0"/>
              <a:t>Risks Associated with SaaS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507" y="1589569"/>
            <a:ext cx="9071610" cy="5802113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dirty="0"/>
              <a:t>Dependence on a single vendor.</a:t>
            </a:r>
          </a:p>
          <a:p>
            <a:pPr>
              <a:defRPr/>
            </a:pPr>
            <a:r>
              <a:rPr lang="en-US" dirty="0"/>
              <a:t>Concern about the long-term viability of partner firms.</a:t>
            </a:r>
          </a:p>
          <a:p>
            <a:pPr>
              <a:defRPr/>
            </a:pPr>
            <a:r>
              <a:rPr lang="en-US" dirty="0"/>
              <a:t>Users may be forced to migrate to new versions.</a:t>
            </a:r>
          </a:p>
          <a:p>
            <a:pPr lvl="1">
              <a:defRPr/>
            </a:pPr>
            <a:r>
              <a:rPr lang="en-US" dirty="0"/>
              <a:t>Possibly incurring unforeseen training costs and shifts in operating procedures.</a:t>
            </a:r>
          </a:p>
          <a:p>
            <a:pPr>
              <a:defRPr/>
            </a:pPr>
            <a:r>
              <a:rPr lang="en-US" dirty="0"/>
              <a:t>Reliance on a network connection, which may be slower, less stable, and less secure.</a:t>
            </a:r>
          </a:p>
          <a:p>
            <a:r>
              <a:rPr lang="en-US" altLang="en-US" dirty="0"/>
              <a:t>Data assets stored off-site may lead to security and legal concerns.</a:t>
            </a:r>
          </a:p>
          <a:p>
            <a:r>
              <a:rPr lang="en-US" altLang="en-US" dirty="0"/>
              <a:t>Limited configuration, customization, and system integration options compared to packaged software or alternatives developed in-house.</a:t>
            </a:r>
          </a:p>
          <a:p>
            <a:r>
              <a:rPr lang="en-US" altLang="en-US" dirty="0"/>
              <a:t>User interface of Web-based software is less sophisticated and lacks the richness of most desktop alternatives.</a:t>
            </a:r>
          </a:p>
          <a:p>
            <a:r>
              <a:rPr lang="en-US" altLang="en-US" dirty="0"/>
              <a:t>Ease of adoption may lead to pockets of unauthorized IT being used throughout a firm.</a:t>
            </a:r>
          </a:p>
          <a:p>
            <a:endParaRPr lang="en-US" altLang="en-US" dirty="0"/>
          </a:p>
          <a:p>
            <a:pPr marL="0" indent="0"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755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800" dirty="0"/>
              <a:t>Earning Money Through SaaS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838" y="2039937"/>
            <a:ext cx="8866187" cy="4787900"/>
          </a:xfrm>
        </p:spPr>
        <p:txBody>
          <a:bodyPr/>
          <a:lstStyle/>
          <a:p>
            <a:r>
              <a:rPr lang="en-US" altLang="en-US" dirty="0"/>
              <a:t>Money can be earned via a usage-based pricing model similar to a monthly subscription.</a:t>
            </a:r>
          </a:p>
          <a:p>
            <a:r>
              <a:rPr lang="en-US" altLang="en-US" dirty="0"/>
              <a:t>Other SaaS firms:</a:t>
            </a:r>
          </a:p>
          <a:p>
            <a:pPr lvl="1"/>
            <a:r>
              <a:rPr lang="en-US" altLang="en-US" dirty="0"/>
              <a:t>Offer free services that are supported by advertising.</a:t>
            </a:r>
          </a:p>
          <a:p>
            <a:pPr lvl="1"/>
            <a:r>
              <a:rPr lang="en-US" altLang="en-US" dirty="0"/>
              <a:t>Promote the sale of upgraded or premium versions for additional fees.</a:t>
            </a:r>
          </a:p>
          <a:p>
            <a:pPr lvl="1"/>
            <a:r>
              <a:rPr lang="en-US" altLang="en-US" dirty="0"/>
              <a:t>Compete directly with the biggest names in software.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20443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838" y="-487363"/>
            <a:ext cx="8866187" cy="1473200"/>
          </a:xfrm>
        </p:spPr>
        <p:txBody>
          <a:bodyPr/>
          <a:lstStyle/>
          <a:p>
            <a:r>
              <a:rPr lang="en-US" altLang="en-US" sz="4800" dirty="0"/>
              <a:t>Cloud Offerings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838" y="1201737"/>
            <a:ext cx="8866187" cy="4787900"/>
          </a:xfrm>
        </p:spPr>
        <p:txBody>
          <a:bodyPr/>
          <a:lstStyle/>
          <a:p>
            <a:pPr>
              <a:defRPr/>
            </a:pPr>
            <a:r>
              <a:rPr lang="en-US" sz="2400" dirty="0"/>
              <a:t>Hardware and software exists “in the cloud,” meaning somewhere on the Internet. </a:t>
            </a:r>
          </a:p>
          <a:p>
            <a:pPr>
              <a:defRPr/>
            </a:pPr>
            <a:r>
              <a:rPr lang="en-US" sz="2400" dirty="0"/>
              <a:t>You only pay for the amount of processing, storage, and telecommunications used.</a:t>
            </a:r>
          </a:p>
          <a:p>
            <a:pPr>
              <a:defRPr/>
            </a:pPr>
            <a:r>
              <a:rPr lang="en-US" sz="2400" dirty="0"/>
              <a:t>Cloud vendors typically host your software on their systems.</a:t>
            </a:r>
          </a:p>
          <a:p>
            <a:pPr>
              <a:defRPr/>
            </a:pPr>
            <a:r>
              <a:rPr lang="en-US" sz="2400" dirty="0"/>
              <a:t>Cloud computing efforts focus on providing a virtual replacement for a subset of operational hardware like storage and backup solutions.</a:t>
            </a:r>
          </a:p>
          <a:p>
            <a:pPr>
              <a:defRPr/>
            </a:pPr>
            <a:r>
              <a:rPr lang="en-US" sz="2400" dirty="0"/>
              <a:t>SaaS provides the software and hardware to replace an internal information system.</a:t>
            </a:r>
            <a:endParaRPr lang="en-US" sz="2400" dirty="0">
              <a:solidFill>
                <a:srgbClr val="FF0000"/>
              </a:solidFill>
            </a:endParaRPr>
          </a:p>
          <a:p>
            <a:pPr lvl="1">
              <a:defRPr/>
            </a:pPr>
            <a:r>
              <a:rPr lang="en-US" dirty="0"/>
              <a:t>A firm replaces software and hardware with a service provided by a third party online.</a:t>
            </a:r>
          </a:p>
          <a:p>
            <a:pPr marL="0" indent="0">
              <a:buNone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88312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of hardware cloud services:</a:t>
            </a:r>
          </a:p>
          <a:p>
            <a:pPr lvl="1"/>
            <a:r>
              <a:rPr lang="en-US" altLang="en-US" dirty="0"/>
              <a:t>Salesforce.com offers Force.com.</a:t>
            </a:r>
          </a:p>
          <a:p>
            <a:pPr lvl="2"/>
            <a:r>
              <a:rPr lang="en-US" altLang="en-US" dirty="0"/>
              <a:t>Includes several cloud-supporting tools to write applications specifically tailored for Web-based delivery.</a:t>
            </a:r>
          </a:p>
          <a:p>
            <a:pPr lvl="1"/>
            <a:r>
              <a:rPr lang="en-US" altLang="en-US" dirty="0"/>
              <a:t>Google’</a:t>
            </a:r>
            <a:r>
              <a:rPr lang="en-US" altLang="ja-JP" dirty="0"/>
              <a:t>s App Engine offers developers several tools.</a:t>
            </a:r>
          </a:p>
          <a:p>
            <a:pPr lvl="2"/>
            <a:r>
              <a:rPr lang="en-US" altLang="en-US" dirty="0"/>
              <a:t>Including a database product called Big Table.</a:t>
            </a:r>
          </a:p>
          <a:p>
            <a:pPr lvl="1"/>
            <a:r>
              <a:rPr lang="en-US" altLang="en-US" dirty="0"/>
              <a:t>Microsoft offers Windows Azure.</a:t>
            </a:r>
          </a:p>
          <a:p>
            <a:endParaRPr lang="en-US" dirty="0"/>
          </a:p>
        </p:txBody>
      </p:sp>
      <p:pic>
        <p:nvPicPr>
          <p:cNvPr id="3074" name="Picture 2" descr="File:Windows Azure 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90" y="5028827"/>
            <a:ext cx="7634626" cy="112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597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838" y="-411163"/>
            <a:ext cx="8866187" cy="1473200"/>
          </a:xfrm>
        </p:spPr>
        <p:txBody>
          <a:bodyPr/>
          <a:lstStyle/>
          <a:p>
            <a:r>
              <a:rPr lang="en-US" dirty="0"/>
              <a:t>Cloud Providers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838" y="1189037"/>
            <a:ext cx="8866187" cy="4787900"/>
          </a:xfrm>
        </p:spPr>
        <p:txBody>
          <a:bodyPr/>
          <a:lstStyle/>
          <a:p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</a:rPr>
              <a:t>Platform as a service (</a:t>
            </a:r>
            <a:r>
              <a:rPr lang="en-US" altLang="en-US" sz="2400" b="1" dirty="0" err="1">
                <a:solidFill>
                  <a:schemeClr val="accent6">
                    <a:lumMod val="75000"/>
                  </a:schemeClr>
                </a:solidFill>
              </a:rPr>
              <a:t>PaaS</a:t>
            </a: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</a:rPr>
              <a:t>):</a:t>
            </a:r>
            <a:r>
              <a:rPr lang="en-US" altLang="en-US" sz="2400" dirty="0"/>
              <a:t> Cloud providers offer services for customers to build their own applications on the provider’s infrastructure.</a:t>
            </a:r>
          </a:p>
          <a:p>
            <a:pPr lvl="1"/>
            <a:r>
              <a:rPr lang="en-US" altLang="en-US" sz="2000" dirty="0"/>
              <a:t>Services include hardware, operating system, tools, and hosting.</a:t>
            </a:r>
          </a:p>
          <a:p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</a:rPr>
              <a:t>Infrastructure as a service (</a:t>
            </a:r>
            <a:r>
              <a:rPr lang="en-US" altLang="en-US" sz="2400" b="1" dirty="0" err="1">
                <a:solidFill>
                  <a:schemeClr val="accent6">
                    <a:lumMod val="75000"/>
                  </a:schemeClr>
                </a:solidFill>
              </a:rPr>
              <a:t>IaaS</a:t>
            </a: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</a:rPr>
              <a:t>):</a:t>
            </a:r>
            <a:r>
              <a:rPr lang="en-US" altLang="en-US" sz="2400" dirty="0"/>
              <a:t> Cloud providers offer services that include running the remote hardware, storage, and networking.</a:t>
            </a:r>
          </a:p>
          <a:p>
            <a:pPr lvl="1"/>
            <a:r>
              <a:rPr lang="en-US" altLang="en-US" sz="2000" dirty="0"/>
              <a:t>Client firms can choose the software used.</a:t>
            </a:r>
          </a:p>
          <a:p>
            <a:pPr>
              <a:buNone/>
            </a:pPr>
            <a:endParaRPr lang="en-US" alt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16112" y="4770437"/>
            <a:ext cx="5936483" cy="22640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68110" y="7129776"/>
            <a:ext cx="8293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Estimated Monthly Costs to Run a Website with 50 Million Monthly Page Views.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95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5F7F0E2C-A18E-4383-A078-5581D57017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4838" y="-334963"/>
            <a:ext cx="8866187" cy="1473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3200" dirty="0"/>
              <a:t>Managing IT Resources</a:t>
            </a:r>
            <a:br>
              <a:rPr lang="en-US" altLang="en-US" sz="3200" dirty="0"/>
            </a:br>
            <a:r>
              <a:rPr lang="en-US" altLang="en-US" sz="3200" dirty="0"/>
              <a:t>Class Outline: </a:t>
            </a:r>
            <a:r>
              <a:rPr lang="en-US" altLang="en-US" sz="3200" dirty="0" smtClean="0"/>
              <a:t>Thu, </a:t>
            </a:r>
            <a:r>
              <a:rPr lang="en-US" altLang="en-US" sz="3200" dirty="0"/>
              <a:t>Oct </a:t>
            </a:r>
            <a:r>
              <a:rPr lang="en-US" altLang="en-US" sz="3200" dirty="0" smtClean="0"/>
              <a:t>4, </a:t>
            </a:r>
            <a:r>
              <a:rPr lang="en-US" altLang="en-US" sz="3200" dirty="0"/>
              <a:t>2018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31FF32C9-E951-4F7B-B228-5D72CCC2D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12" y="1138238"/>
            <a:ext cx="9656763" cy="5918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MITR Term Project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Schedule Meetings with Client and Invite Faculty to Meetings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Work on “System Requirements” with </a:t>
            </a:r>
            <a:r>
              <a:rPr lang="en-US" altLang="en-US" sz="2000" dirty="0" smtClean="0">
                <a:solidFill>
                  <a:schemeClr val="tx1"/>
                </a:solidFill>
                <a:ea typeface="ＭＳ Ｐゴシック" panose="020B0600070205080204" pitchFamily="34" charset="-128"/>
              </a:rPr>
              <a:t>Client, “Risk Management Plan”, and updated CBA, all </a:t>
            </a:r>
            <a:r>
              <a:rPr lang="en-US" altLang="en-US" sz="20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due </a:t>
            </a:r>
            <a:r>
              <a:rPr lang="en-US" altLang="en-US" sz="2000" dirty="0" smtClean="0">
                <a:solidFill>
                  <a:schemeClr val="tx1"/>
                </a:solidFill>
                <a:ea typeface="ＭＳ Ｐゴシック" panose="020B0600070205080204" pitchFamily="34" charset="-128"/>
              </a:rPr>
              <a:t>as part of </a:t>
            </a:r>
            <a:r>
              <a:rPr lang="en-US" altLang="en-US" sz="2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“Initial </a:t>
            </a:r>
            <a:r>
              <a:rPr lang="en-US" altLang="en-US" sz="2000" dirty="0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Sections”</a:t>
            </a:r>
            <a:r>
              <a:rPr lang="en-US" altLang="en-US" sz="2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000" dirty="0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due </a:t>
            </a:r>
            <a:r>
              <a:rPr lang="en-US" altLang="en-US" sz="2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Tues Oct 9 by 9:00 PM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Mid-Term Exam on Monday Oct 15 during class from 10 AM – 11:50 AM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See past Mid-Term Exams posted on LMS</a:t>
            </a:r>
            <a:r>
              <a:rPr lang="en-US" altLang="en-US" sz="20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How to Do a Business Case – 1</a:t>
            </a:r>
            <a:r>
              <a:rPr lang="en-US" altLang="en-US" sz="2000" baseline="300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st</a:t>
            </a:r>
            <a:r>
              <a:rPr lang="en-US" altLang="en-US" sz="20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 Business Case is “Netflix” with </a:t>
            </a:r>
            <a:r>
              <a:rPr lang="en-US" altLang="en-US" sz="2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Case Answers due prior to class (9:59 AM) on Tues Oct 9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Current Events </a:t>
            </a:r>
            <a:endParaRPr lang="en-US" altLang="en-US" sz="2000" dirty="0" smtClean="0">
              <a:solidFill>
                <a:schemeClr val="tx1"/>
              </a:solidFill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>
                <a:solidFill>
                  <a:schemeClr val="tx1"/>
                </a:solidFill>
                <a:ea typeface="ＭＳ Ｐゴシック" panose="020B0600070205080204" pitchFamily="34" charset="-128"/>
              </a:rPr>
              <a:t>A Practical Guide to Significant Digits: Accuracy vs. Precision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>
                <a:solidFill>
                  <a:schemeClr val="tx1"/>
                </a:solidFill>
                <a:ea typeface="ＭＳ Ｐゴシック" panose="020B0600070205080204" pitchFamily="34" charset="-128"/>
              </a:rPr>
              <a:t>Finish Cloud Computing from Monday</a:t>
            </a:r>
            <a:endParaRPr lang="en-US" altLang="en-US" sz="2000" dirty="0">
              <a:solidFill>
                <a:schemeClr val="tx1"/>
              </a:solidFill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solidFill>
                  <a:schemeClr val="tx1"/>
                </a:solidFill>
              </a:rPr>
              <a:t>Chapter 8: </a:t>
            </a:r>
            <a:r>
              <a:rPr lang="en-US" sz="2000" i="1" dirty="0" smtClean="0">
                <a:solidFill>
                  <a:schemeClr val="tx1"/>
                </a:solidFill>
              </a:rPr>
              <a:t>Platforms, Network Effects, and Competing </a:t>
            </a:r>
            <a:r>
              <a:rPr lang="en-US" sz="2000" i="1" dirty="0">
                <a:solidFill>
                  <a:schemeClr val="tx1"/>
                </a:solidFill>
              </a:rPr>
              <a:t>in a </a:t>
            </a:r>
            <a:r>
              <a:rPr lang="en-US" sz="2000" i="1" dirty="0" smtClean="0">
                <a:solidFill>
                  <a:schemeClr val="tx1"/>
                </a:solidFill>
              </a:rPr>
              <a:t>Winner-Take-All World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Chapter </a:t>
            </a:r>
            <a:r>
              <a:rPr lang="en-US" sz="2000" dirty="0">
                <a:solidFill>
                  <a:schemeClr val="tx1"/>
                </a:solidFill>
              </a:rPr>
              <a:t>16: </a:t>
            </a:r>
            <a:r>
              <a:rPr lang="en-US" sz="2000" i="1" dirty="0" smtClean="0">
                <a:solidFill>
                  <a:schemeClr val="tx1"/>
                </a:solidFill>
              </a:rPr>
              <a:t>A </a:t>
            </a:r>
            <a:r>
              <a:rPr lang="en-US" sz="2000" i="1" dirty="0">
                <a:solidFill>
                  <a:schemeClr val="tx1"/>
                </a:solidFill>
              </a:rPr>
              <a:t>Manager’s Guide to the Internet and </a:t>
            </a:r>
            <a:r>
              <a:rPr lang="en-US" sz="2000" i="1" dirty="0" smtClean="0">
                <a:solidFill>
                  <a:schemeClr val="tx1"/>
                </a:solidFill>
              </a:rPr>
              <a:t>Telecommunications</a:t>
            </a:r>
            <a:endParaRPr lang="en-US" altLang="en-US" sz="1600" u="sng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Clouds in Action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504507" y="1588931"/>
          <a:ext cx="9071610" cy="4254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7012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838" y="-258763"/>
            <a:ext cx="8866187" cy="1473200"/>
          </a:xfrm>
        </p:spPr>
        <p:txBody>
          <a:bodyPr/>
          <a:lstStyle/>
          <a:p>
            <a:r>
              <a:rPr lang="en-US" sz="4800" dirty="0"/>
              <a:t>Cloud Computing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506" y="1949684"/>
            <a:ext cx="9195778" cy="4878153"/>
          </a:xfrm>
        </p:spPr>
        <p:txBody>
          <a:bodyPr/>
          <a:lstStyle/>
          <a:p>
            <a:r>
              <a:rPr lang="en-US" altLang="en-US" dirty="0"/>
              <a:t>Installing a complex set of systems on someone else’s hardware is very difficult.</a:t>
            </a:r>
          </a:p>
          <a:p>
            <a:r>
              <a:rPr lang="en-US" altLang="en-US" dirty="0"/>
              <a:t>Firms considering cloud computing need to do a thorough financial analysis. </a:t>
            </a:r>
          </a:p>
          <a:p>
            <a:r>
              <a:rPr lang="en-US" altLang="en-US" dirty="0"/>
              <a:t>Firms should enter the cloud cautiously, particularly where mission-critical systems are concerned.</a:t>
            </a:r>
          </a:p>
          <a:p>
            <a:pPr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67530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838" y="-487363"/>
            <a:ext cx="8866187" cy="1473200"/>
          </a:xfrm>
        </p:spPr>
        <p:txBody>
          <a:bodyPr/>
          <a:lstStyle/>
          <a:p>
            <a:r>
              <a:rPr lang="en-US" altLang="en-US" sz="4000" dirty="0"/>
              <a:t>Clouds and Tech Industry Impact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838" y="1112837"/>
            <a:ext cx="8866187" cy="4787900"/>
          </a:xfrm>
        </p:spPr>
        <p:txBody>
          <a:bodyPr/>
          <a:lstStyle/>
          <a:p>
            <a:pPr>
              <a:defRPr/>
            </a:pPr>
            <a:r>
              <a:rPr lang="en-US" sz="2400" dirty="0"/>
              <a:t>Shifting to cloud computing modifies the margin structure for many in the computing industry.</a:t>
            </a:r>
          </a:p>
          <a:p>
            <a:pPr>
              <a:defRPr/>
            </a:pPr>
            <a:r>
              <a:rPr lang="en-US" sz="2400" dirty="0"/>
              <a:t>Cloud computing can accelerate innovation.</a:t>
            </a:r>
          </a:p>
          <a:p>
            <a:pPr lvl="1">
              <a:defRPr/>
            </a:pPr>
            <a:r>
              <a:rPr lang="en-US" sz="2000" dirty="0"/>
              <a:t>Changes the desired skills mix and job outlook for IS workers.</a:t>
            </a:r>
          </a:p>
          <a:p>
            <a:pPr lvl="1">
              <a:defRPr/>
            </a:pPr>
            <a:r>
              <a:rPr lang="en-US" sz="2000" dirty="0"/>
              <a:t>Enables organizations to spend less on hardware infrastructure and reinvest in strategic efforts and innovation.</a:t>
            </a:r>
          </a:p>
          <a:p>
            <a:pPr>
              <a:defRPr/>
            </a:pPr>
            <a:r>
              <a:rPr lang="en-US" sz="2400" dirty="0"/>
              <a:t>Firms need to think about the strategic advantages that can be created.</a:t>
            </a:r>
          </a:p>
          <a:p>
            <a:pPr marL="0" indent="0">
              <a:buNone/>
              <a:defRPr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2816" y="4705958"/>
            <a:ext cx="4553302" cy="25094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3908" y="5532437"/>
            <a:ext cx="46689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This server-packed shipping container from </a:t>
            </a:r>
          </a:p>
          <a:p>
            <a:r>
              <a:rPr lang="en-US" i="1" dirty="0"/>
              <a:t>Oracle’s Sun unit is designed for rapid data </a:t>
            </a:r>
          </a:p>
          <a:p>
            <a:r>
              <a:rPr lang="en-US" i="1" dirty="0"/>
              <a:t>center deployment.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695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3548823"/>
            <a:ext cx="10080625" cy="2364146"/>
          </a:xfrm>
          <a:prstGeom prst="rect">
            <a:avLst/>
          </a:prstGeom>
          <a:solidFill>
            <a:srgbClr val="006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2850369"/>
            <a:ext cx="5684352" cy="932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57" b="1" dirty="0">
                <a:solidFill>
                  <a:srgbClr val="006CA7"/>
                </a:solidFill>
                <a:latin typeface="Helvetica" charset="0"/>
                <a:ea typeface="Helvetica" charset="0"/>
                <a:cs typeface="Helvetica" charset="0"/>
              </a:rPr>
              <a:t>CHAPTER 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7021" y="3567584"/>
            <a:ext cx="9037561" cy="2153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65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Platforms, </a:t>
            </a:r>
            <a:r>
              <a:rPr lang="en-US" sz="4465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Network Effects, and Competing in a Winner-Take-All World</a:t>
            </a:r>
          </a:p>
        </p:txBody>
      </p:sp>
    </p:spTree>
    <p:extLst>
      <p:ext uri="{BB962C8B-B14F-4D97-AF65-F5344CB8AC3E}">
        <p14:creationId xmlns:p14="http://schemas.microsoft.com/office/powerpoint/2010/main" val="3624649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252518" y="7006699"/>
            <a:ext cx="1259946" cy="40248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527">
                <a:solidFill>
                  <a:schemeClr val="tx1"/>
                </a:solidFill>
                <a:latin typeface="Calibri" pitchFamily="34" charset="0"/>
              </a:defRPr>
            </a:lvl1pPr>
            <a:lvl2pPr marL="818954" indent="-314982">
              <a:spcBef>
                <a:spcPct val="20000"/>
              </a:spcBef>
              <a:buFont typeface="Arial" pitchFamily="34" charset="0"/>
              <a:buChar char="–"/>
              <a:defRPr sz="3086">
                <a:solidFill>
                  <a:schemeClr val="tx1"/>
                </a:solidFill>
                <a:latin typeface="Calibri" pitchFamily="34" charset="0"/>
              </a:defRPr>
            </a:lvl2pPr>
            <a:lvl3pPr marL="1259929" indent="-251986">
              <a:spcBef>
                <a:spcPct val="20000"/>
              </a:spcBef>
              <a:buFont typeface="Arial" pitchFamily="34" charset="0"/>
              <a:buChar char="•"/>
              <a:defRPr sz="2646">
                <a:solidFill>
                  <a:schemeClr val="tx1"/>
                </a:solidFill>
                <a:latin typeface="Calibri" pitchFamily="34" charset="0"/>
              </a:defRPr>
            </a:lvl3pPr>
            <a:lvl4pPr marL="1763900" indent="-251986">
              <a:spcBef>
                <a:spcPct val="20000"/>
              </a:spcBef>
              <a:buFont typeface="Arial" pitchFamily="34" charset="0"/>
              <a:buChar char="–"/>
              <a:defRPr sz="2205">
                <a:solidFill>
                  <a:schemeClr val="tx1"/>
                </a:solidFill>
                <a:latin typeface="Calibri" pitchFamily="34" charset="0"/>
              </a:defRPr>
            </a:lvl4pPr>
            <a:lvl5pPr marL="2267872" indent="-251986">
              <a:spcBef>
                <a:spcPct val="20000"/>
              </a:spcBef>
              <a:buFont typeface="Arial" pitchFamily="34" charset="0"/>
              <a:buChar char="»"/>
              <a:defRPr sz="2205">
                <a:solidFill>
                  <a:schemeClr val="tx1"/>
                </a:solidFill>
                <a:latin typeface="Calibri" pitchFamily="34" charset="0"/>
              </a:defRPr>
            </a:lvl5pPr>
            <a:lvl6pPr marL="2771844" indent="-25198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205">
                <a:solidFill>
                  <a:schemeClr val="tx1"/>
                </a:solidFill>
                <a:latin typeface="Calibri" pitchFamily="34" charset="0"/>
              </a:defRPr>
            </a:lvl6pPr>
            <a:lvl7pPr marL="3275815" indent="-25198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205">
                <a:solidFill>
                  <a:schemeClr val="tx1"/>
                </a:solidFill>
                <a:latin typeface="Calibri" pitchFamily="34" charset="0"/>
              </a:defRPr>
            </a:lvl7pPr>
            <a:lvl8pPr marL="3779787" indent="-25198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205">
                <a:solidFill>
                  <a:schemeClr val="tx1"/>
                </a:solidFill>
                <a:latin typeface="Calibri" pitchFamily="34" charset="0"/>
              </a:defRPr>
            </a:lvl8pPr>
            <a:lvl9pPr marL="4283758" indent="-25198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205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  <a:buFontTx/>
              <a:buNone/>
            </a:pPr>
            <a:r>
              <a:rPr lang="en-US" altLang="en-US" sz="1323">
                <a:solidFill>
                  <a:srgbClr val="FFFFFF"/>
                </a:solidFill>
                <a:ea typeface="ヒラギノ角ゴ Pro W3"/>
                <a:cs typeface="ヒラギノ角ゴ Pro W3"/>
              </a:rPr>
              <a:t>6-</a:t>
            </a:r>
            <a:fld id="{84045EBA-841E-4830-9A19-C30E15D4D0C6}" type="slidenum">
              <a:rPr lang="en-US" altLang="en-US" sz="1323">
                <a:solidFill>
                  <a:srgbClr val="FFFFFF"/>
                </a:solidFill>
                <a:ea typeface="ヒラギノ角ゴ Pro W3"/>
                <a:cs typeface="ヒラギノ角ゴ Pro W3"/>
              </a:rPr>
              <a:pPr algn="l" eaLnBrk="1" hangingPunct="1">
                <a:spcBef>
                  <a:spcPct val="0"/>
                </a:spcBef>
                <a:buFontTx/>
                <a:buNone/>
              </a:pPr>
              <a:t>24</a:t>
            </a:fld>
            <a:endParaRPr lang="en-US" altLang="en-US" sz="1323">
              <a:solidFill>
                <a:srgbClr val="FFFFFF"/>
              </a:solidFill>
              <a:ea typeface="ヒラギノ角ゴ Pro W3"/>
              <a:cs typeface="ヒラギノ角ゴ Pro W3"/>
            </a:endParaRPr>
          </a:p>
        </p:txBody>
      </p:sp>
      <p:sp>
        <p:nvSpPr>
          <p:cNvPr id="2765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Trebuchet MS" pitchFamily="34" charset="0"/>
                <a:ea typeface="ヒラギノ角ゴ Pro W3"/>
                <a:cs typeface="ヒラギノ角ゴ Pro W3"/>
              </a:rPr>
              <a:t>Learning Objectives</a:t>
            </a:r>
          </a:p>
        </p:txBody>
      </p:sp>
      <p:sp>
        <p:nvSpPr>
          <p:cNvPr id="25603" name="Rectangle 3"/>
          <p:cNvSpPr>
            <a:spLocks noGrp="1"/>
          </p:cNvSpPr>
          <p:nvPr>
            <p:ph type="body" idx="1"/>
          </p:nvPr>
        </p:nvSpPr>
        <p:spPr>
          <a:xfrm>
            <a:off x="252518" y="1511934"/>
            <a:ext cx="9323599" cy="5795751"/>
          </a:xfrm>
        </p:spPr>
        <p:txBody>
          <a:bodyPr/>
          <a:lstStyle/>
          <a:p>
            <a:r>
              <a:rPr lang="en-US" altLang="en-US" sz="3086">
                <a:latin typeface="Trebuchet MS" pitchFamily="34" charset="0"/>
                <a:ea typeface="ヒラギノ角ゴ Pro W3"/>
                <a:cs typeface="ヒラギノ角ゴ Pro W3"/>
              </a:rPr>
              <a:t>Define network effects</a:t>
            </a:r>
          </a:p>
          <a:p>
            <a:r>
              <a:rPr lang="en-US" altLang="en-US" sz="3086">
                <a:latin typeface="Trebuchet MS" pitchFamily="34" charset="0"/>
                <a:ea typeface="ヒラギノ角ゴ Pro W3"/>
                <a:cs typeface="ヒラギノ角ゴ Pro W3"/>
              </a:rPr>
              <a:t>Recognize products and services that are subject to network effects</a:t>
            </a:r>
          </a:p>
          <a:p>
            <a:r>
              <a:rPr lang="en-US" altLang="en-US" sz="3086">
                <a:latin typeface="Trebuchet MS" pitchFamily="34" charset="0"/>
                <a:ea typeface="ヒラギノ角ゴ Pro W3"/>
                <a:cs typeface="ヒラギノ角ゴ Pro W3"/>
              </a:rPr>
              <a:t>Identify the three primary sources of value for network effects</a:t>
            </a:r>
          </a:p>
          <a:p>
            <a:r>
              <a:rPr lang="en-US" altLang="en-US" sz="3086">
                <a:latin typeface="Trebuchet MS" pitchFamily="34" charset="0"/>
                <a:ea typeface="ヒラギノ角ゴ Pro W3"/>
                <a:cs typeface="ヒラギノ角ゴ Pro W3"/>
              </a:rPr>
              <a:t>Understand the factors that add value to products and services subject to network effects</a:t>
            </a:r>
          </a:p>
          <a:p>
            <a:r>
              <a:rPr lang="en-US" altLang="en-US" sz="3086">
                <a:latin typeface="Trebuchet MS" pitchFamily="34" charset="0"/>
                <a:ea typeface="ヒラギノ角ゴ Pro W3"/>
                <a:cs typeface="ヒラギノ角ゴ Pro W3"/>
              </a:rPr>
              <a:t>Recognize factors that contribute to the staying power and complementary benefits of a product or service subject to network effects</a:t>
            </a:r>
          </a:p>
        </p:txBody>
      </p:sp>
    </p:spTree>
    <p:extLst>
      <p:ext uri="{BB962C8B-B14F-4D97-AF65-F5344CB8AC3E}">
        <p14:creationId xmlns:p14="http://schemas.microsoft.com/office/powerpoint/2010/main" val="174466672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252518" y="7006699"/>
            <a:ext cx="1259946" cy="40248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527">
                <a:solidFill>
                  <a:schemeClr val="tx1"/>
                </a:solidFill>
                <a:latin typeface="Calibri" pitchFamily="34" charset="0"/>
              </a:defRPr>
            </a:lvl1pPr>
            <a:lvl2pPr marL="818954" indent="-314982">
              <a:spcBef>
                <a:spcPct val="20000"/>
              </a:spcBef>
              <a:buFont typeface="Arial" pitchFamily="34" charset="0"/>
              <a:buChar char="–"/>
              <a:defRPr sz="3086">
                <a:solidFill>
                  <a:schemeClr val="tx1"/>
                </a:solidFill>
                <a:latin typeface="Calibri" pitchFamily="34" charset="0"/>
              </a:defRPr>
            </a:lvl2pPr>
            <a:lvl3pPr marL="1259929" indent="-251986">
              <a:spcBef>
                <a:spcPct val="20000"/>
              </a:spcBef>
              <a:buFont typeface="Arial" pitchFamily="34" charset="0"/>
              <a:buChar char="•"/>
              <a:defRPr sz="2646">
                <a:solidFill>
                  <a:schemeClr val="tx1"/>
                </a:solidFill>
                <a:latin typeface="Calibri" pitchFamily="34" charset="0"/>
              </a:defRPr>
            </a:lvl3pPr>
            <a:lvl4pPr marL="1763900" indent="-251986">
              <a:spcBef>
                <a:spcPct val="20000"/>
              </a:spcBef>
              <a:buFont typeface="Arial" pitchFamily="34" charset="0"/>
              <a:buChar char="–"/>
              <a:defRPr sz="2205">
                <a:solidFill>
                  <a:schemeClr val="tx1"/>
                </a:solidFill>
                <a:latin typeface="Calibri" pitchFamily="34" charset="0"/>
              </a:defRPr>
            </a:lvl4pPr>
            <a:lvl5pPr marL="2267872" indent="-251986">
              <a:spcBef>
                <a:spcPct val="20000"/>
              </a:spcBef>
              <a:buFont typeface="Arial" pitchFamily="34" charset="0"/>
              <a:buChar char="»"/>
              <a:defRPr sz="2205">
                <a:solidFill>
                  <a:schemeClr val="tx1"/>
                </a:solidFill>
                <a:latin typeface="Calibri" pitchFamily="34" charset="0"/>
              </a:defRPr>
            </a:lvl5pPr>
            <a:lvl6pPr marL="2771844" indent="-25198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205">
                <a:solidFill>
                  <a:schemeClr val="tx1"/>
                </a:solidFill>
                <a:latin typeface="Calibri" pitchFamily="34" charset="0"/>
              </a:defRPr>
            </a:lvl6pPr>
            <a:lvl7pPr marL="3275815" indent="-25198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205">
                <a:solidFill>
                  <a:schemeClr val="tx1"/>
                </a:solidFill>
                <a:latin typeface="Calibri" pitchFamily="34" charset="0"/>
              </a:defRPr>
            </a:lvl7pPr>
            <a:lvl8pPr marL="3779787" indent="-25198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205">
                <a:solidFill>
                  <a:schemeClr val="tx1"/>
                </a:solidFill>
                <a:latin typeface="Calibri" pitchFamily="34" charset="0"/>
              </a:defRPr>
            </a:lvl8pPr>
            <a:lvl9pPr marL="4283758" indent="-251986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205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  <a:buFontTx/>
              <a:buNone/>
            </a:pPr>
            <a:r>
              <a:rPr lang="en-US" altLang="en-US" sz="1323">
                <a:solidFill>
                  <a:srgbClr val="FFFFFF"/>
                </a:solidFill>
                <a:ea typeface="ヒラギノ角ゴ Pro W3"/>
                <a:cs typeface="ヒラギノ角ゴ Pro W3"/>
              </a:rPr>
              <a:t>6-</a:t>
            </a:r>
            <a:fld id="{B968BC5B-A8AB-4A7F-93C1-1D87110ACF49}" type="slidenum">
              <a:rPr lang="en-US" altLang="en-US" sz="1323">
                <a:solidFill>
                  <a:srgbClr val="FFFFFF"/>
                </a:solidFill>
                <a:ea typeface="ヒラギノ角ゴ Pro W3"/>
                <a:cs typeface="ヒラギノ角ゴ Pro W3"/>
              </a:rPr>
              <a:pPr algn="l" eaLnBrk="1" hangingPunct="1">
                <a:spcBef>
                  <a:spcPct val="0"/>
                </a:spcBef>
                <a:buFontTx/>
                <a:buNone/>
              </a:pPr>
              <a:t>25</a:t>
            </a:fld>
            <a:endParaRPr lang="en-US" altLang="en-US" sz="1323">
              <a:solidFill>
                <a:srgbClr val="FFFFFF"/>
              </a:solidFill>
              <a:ea typeface="ヒラギノ角ゴ Pro W3"/>
              <a:cs typeface="ヒラギノ角ゴ Pro W3"/>
            </a:endParaRPr>
          </a:p>
        </p:txBody>
      </p:sp>
      <p:sp>
        <p:nvSpPr>
          <p:cNvPr id="2867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Trebuchet MS" pitchFamily="34" charset="0"/>
                <a:ea typeface="ヒラギノ角ゴ Pro W3"/>
                <a:cs typeface="ヒラギノ角ゴ Pro W3"/>
              </a:rPr>
              <a:t>Learning Objectives</a:t>
            </a:r>
          </a:p>
        </p:txBody>
      </p:sp>
      <p:sp>
        <p:nvSpPr>
          <p:cNvPr id="25603" name="Rectangle 3"/>
          <p:cNvSpPr>
            <a:spLocks noGrp="1"/>
          </p:cNvSpPr>
          <p:nvPr>
            <p:ph type="body" idx="1"/>
          </p:nvPr>
        </p:nvSpPr>
        <p:spPr>
          <a:xfrm>
            <a:off x="252518" y="1511934"/>
            <a:ext cx="9323599" cy="5795751"/>
          </a:xfrm>
        </p:spPr>
        <p:txBody>
          <a:bodyPr/>
          <a:lstStyle/>
          <a:p>
            <a:r>
              <a:rPr lang="en-US" altLang="en-US" sz="3086">
                <a:latin typeface="Trebuchet MS" pitchFamily="34" charset="0"/>
                <a:ea typeface="ヒラギノ角ゴ Pro W3"/>
                <a:cs typeface="ヒラギノ角ゴ Pro W3"/>
              </a:rPr>
              <a:t>Understand how competition in markets where network effects are present differ from competition in traditional markets</a:t>
            </a:r>
          </a:p>
          <a:p>
            <a:r>
              <a:rPr lang="en-US" altLang="en-US" sz="3086">
                <a:latin typeface="Trebuchet MS" pitchFamily="34" charset="0"/>
                <a:ea typeface="ヒラギノ角ゴ Pro W3"/>
                <a:cs typeface="ヒラギノ角ゴ Pro W3"/>
              </a:rPr>
              <a:t>Understand the reasons why it is so difficult for late-moving, incompatible rivals to compete in markets dominated by a proprietary standard </a:t>
            </a:r>
          </a:p>
          <a:p>
            <a:r>
              <a:rPr lang="en-US" altLang="en-US" sz="3086">
                <a:latin typeface="Trebuchet MS" pitchFamily="34" charset="0"/>
                <a:ea typeface="ヒラギノ角ゴ Pro W3"/>
                <a:cs typeface="ヒラギノ角ゴ Pro W3"/>
              </a:rPr>
              <a:t>Plot strategies for competing in markets where network effects are present, both from the perspective of the incumbent firm and the new market entrant</a:t>
            </a:r>
          </a:p>
        </p:txBody>
      </p:sp>
    </p:spTree>
    <p:extLst>
      <p:ext uri="{BB962C8B-B14F-4D97-AF65-F5344CB8AC3E}">
        <p14:creationId xmlns:p14="http://schemas.microsoft.com/office/powerpoint/2010/main" val="373097428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4838" y="-334963"/>
            <a:ext cx="8866187" cy="1473200"/>
          </a:xfrm>
        </p:spPr>
        <p:txBody>
          <a:bodyPr/>
          <a:lstStyle/>
          <a:p>
            <a:r>
              <a:rPr lang="en-US" altLang="en-US" sz="4400" dirty="0"/>
              <a:t>Network Effects</a:t>
            </a:r>
            <a:endParaRPr lang="en-US" sz="44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What are Network Effects?</a:t>
            </a:r>
          </a:p>
          <a:p>
            <a:endParaRPr lang="en-US" sz="3200" dirty="0"/>
          </a:p>
          <a:p>
            <a:pPr marL="0" indent="0">
              <a:buNone/>
            </a:pPr>
            <a:r>
              <a:rPr lang="en-US" sz="3200" dirty="0"/>
              <a:t> </a:t>
            </a:r>
          </a:p>
          <a:p>
            <a:r>
              <a:rPr lang="en-US" sz="3200" dirty="0"/>
              <a:t>What is Metcalfe’s Law?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867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46125" y="96837"/>
            <a:ext cx="8866187" cy="1473200"/>
          </a:xfrm>
        </p:spPr>
        <p:txBody>
          <a:bodyPr/>
          <a:lstStyle/>
          <a:p>
            <a:r>
              <a:rPr lang="en-US" altLang="en-US" sz="4400" dirty="0"/>
              <a:t>What are three Sources of Value that Drive Network </a:t>
            </a:r>
            <a:r>
              <a:rPr lang="en-US" altLang="en-US" sz="4400" dirty="0" smtClean="0"/>
              <a:t>Effects?</a:t>
            </a:r>
            <a:endParaRPr lang="en-US" sz="44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0992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392112" y="83996"/>
            <a:ext cx="9527787" cy="1175949"/>
          </a:xfrm>
        </p:spPr>
        <p:txBody>
          <a:bodyPr/>
          <a:lstStyle/>
          <a:p>
            <a:r>
              <a:rPr lang="en-US" altLang="en-US" sz="3600" dirty="0"/>
              <a:t>Explain why/how network effects impacted the following products or services: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49312" y="1852042"/>
            <a:ext cx="8604310" cy="5315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3972" indent="-503972">
              <a:buFont typeface="Arial" panose="020B0604020202020204" pitchFamily="34" charset="0"/>
              <a:buChar char="•"/>
              <a:defRPr/>
            </a:pPr>
            <a:r>
              <a:rPr lang="en-US" sz="3086" dirty="0">
                <a:latin typeface="+mn-lt"/>
              </a:rPr>
              <a:t>Microsoft Office</a:t>
            </a:r>
          </a:p>
          <a:p>
            <a:pPr marL="503972" indent="-503972">
              <a:buFont typeface="Arial" panose="020B0604020202020204" pitchFamily="34" charset="0"/>
              <a:buChar char="•"/>
              <a:defRPr/>
            </a:pPr>
            <a:endParaRPr lang="en-US" sz="3086" dirty="0">
              <a:latin typeface="+mn-lt"/>
            </a:endParaRPr>
          </a:p>
          <a:p>
            <a:pPr marL="503972" indent="-503972">
              <a:buFont typeface="Arial" panose="020B0604020202020204" pitchFamily="34" charset="0"/>
              <a:buChar char="•"/>
              <a:defRPr/>
            </a:pPr>
            <a:endParaRPr lang="en-US" sz="3086" dirty="0">
              <a:latin typeface="+mn-lt"/>
            </a:endParaRPr>
          </a:p>
          <a:p>
            <a:pPr marL="503972" indent="-503972">
              <a:buFont typeface="Arial" panose="020B0604020202020204" pitchFamily="34" charset="0"/>
              <a:buChar char="•"/>
              <a:defRPr/>
            </a:pPr>
            <a:r>
              <a:rPr lang="en-US" sz="3086" dirty="0">
                <a:latin typeface="+mn-lt"/>
              </a:rPr>
              <a:t>Facebook</a:t>
            </a:r>
          </a:p>
          <a:p>
            <a:pPr marL="503972" indent="-503972">
              <a:buFont typeface="Arial" panose="020B0604020202020204" pitchFamily="34" charset="0"/>
              <a:buChar char="•"/>
              <a:defRPr/>
            </a:pPr>
            <a:endParaRPr lang="en-US" sz="3086" dirty="0">
              <a:latin typeface="+mn-lt"/>
            </a:endParaRPr>
          </a:p>
          <a:p>
            <a:pPr marL="503972" indent="-503972">
              <a:buFont typeface="Arial" panose="020B0604020202020204" pitchFamily="34" charset="0"/>
              <a:buChar char="•"/>
              <a:defRPr/>
            </a:pPr>
            <a:endParaRPr lang="en-US" sz="3086" dirty="0">
              <a:latin typeface="+mn-lt"/>
            </a:endParaRPr>
          </a:p>
          <a:p>
            <a:pPr marL="503972" indent="-503972">
              <a:buFont typeface="Arial" panose="020B0604020202020204" pitchFamily="34" charset="0"/>
              <a:buChar char="•"/>
              <a:defRPr/>
            </a:pPr>
            <a:r>
              <a:rPr lang="en-US" sz="3086" dirty="0" smtClean="0">
                <a:latin typeface="+mn-lt"/>
              </a:rPr>
              <a:t>eBay </a:t>
            </a:r>
            <a:endParaRPr lang="en-US" sz="3086" dirty="0">
              <a:latin typeface="+mn-lt"/>
            </a:endParaRPr>
          </a:p>
          <a:p>
            <a:pPr marL="503972" indent="-503972">
              <a:buFont typeface="Arial" panose="020B0604020202020204" pitchFamily="34" charset="0"/>
              <a:buChar char="•"/>
              <a:defRPr/>
            </a:pPr>
            <a:endParaRPr lang="en-US" sz="3086" dirty="0">
              <a:latin typeface="+mn-lt"/>
            </a:endParaRPr>
          </a:p>
          <a:p>
            <a:pPr marL="503972" indent="-503972">
              <a:buFont typeface="Arial" panose="020B0604020202020204" pitchFamily="34" charset="0"/>
              <a:buChar char="•"/>
              <a:defRPr/>
            </a:pPr>
            <a:endParaRPr lang="en-US" sz="3086" b="1" dirty="0">
              <a:solidFill>
                <a:srgbClr val="7030A0"/>
              </a:solidFill>
              <a:latin typeface="+mn-lt"/>
            </a:endParaRPr>
          </a:p>
          <a:p>
            <a:pPr marL="503972" indent="-503972">
              <a:buFont typeface="Arial" panose="020B0604020202020204" pitchFamily="34" charset="0"/>
              <a:buChar char="•"/>
              <a:defRPr/>
            </a:pPr>
            <a:endParaRPr lang="en-US" sz="3086" b="1" dirty="0">
              <a:solidFill>
                <a:srgbClr val="7030A0"/>
              </a:solidFill>
              <a:latin typeface="+mn-lt"/>
            </a:endParaRPr>
          </a:p>
          <a:p>
            <a:pPr marL="503972" indent="-503972">
              <a:buFont typeface="Arial" panose="020B0604020202020204" pitchFamily="34" charset="0"/>
              <a:buChar char="•"/>
              <a:defRPr/>
            </a:pPr>
            <a:endParaRPr lang="en-US" sz="3086" b="1" dirty="0">
              <a:solidFill>
                <a:srgbClr val="7030A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731422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9712" y="274637"/>
            <a:ext cx="9601200" cy="1473200"/>
          </a:xfrm>
        </p:spPr>
        <p:txBody>
          <a:bodyPr/>
          <a:lstStyle/>
          <a:p>
            <a:r>
              <a:rPr lang="en-US" sz="4400" dirty="0"/>
              <a:t>What is </a:t>
            </a:r>
            <a:r>
              <a:rPr lang="en-US" sz="4400" dirty="0" smtClean="0"/>
              <a:t>the difference between </a:t>
            </a:r>
            <a:r>
              <a:rPr lang="en-US" sz="4400" dirty="0"/>
              <a:t>“</a:t>
            </a:r>
            <a:r>
              <a:rPr lang="en-US" sz="4400" dirty="0" smtClean="0"/>
              <a:t>One-sided” and </a:t>
            </a:r>
            <a:r>
              <a:rPr lang="en-US" sz="4400" dirty="0"/>
              <a:t>“</a:t>
            </a:r>
            <a:r>
              <a:rPr lang="en-US" sz="4400" dirty="0" smtClean="0"/>
              <a:t>Two-sided” markets?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035060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7A44FBBF-878F-4417-8F56-E03E71084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13" y="-258763"/>
            <a:ext cx="8399462" cy="1260476"/>
          </a:xfrm>
        </p:spPr>
        <p:txBody>
          <a:bodyPr/>
          <a:lstStyle/>
          <a:p>
            <a:pPr eaLnBrk="1" hangingPunct="1"/>
            <a:r>
              <a:rPr lang="en-US" altLang="en-US" sz="2800">
                <a:ea typeface="ＭＳ Ｐゴシック" panose="020B0600070205080204" pitchFamily="34" charset="-128"/>
              </a:rPr>
              <a:t>Managing IT Resources: ITWS 4310</a:t>
            </a:r>
            <a:br>
              <a:rPr lang="en-US" altLang="en-US" sz="2800">
                <a:ea typeface="ＭＳ Ｐゴシック" panose="020B0600070205080204" pitchFamily="34" charset="-128"/>
              </a:rPr>
            </a:br>
            <a:r>
              <a:rPr lang="en-US" altLang="en-US" sz="2800">
                <a:ea typeface="ＭＳ Ｐゴシック" panose="020B0600070205080204" pitchFamily="34" charset="-128"/>
              </a:rPr>
              <a:t>Term Project Report Outline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79CF32C9-FA39-4E78-94CC-84501D074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6338" y="1036638"/>
            <a:ext cx="8904287" cy="5207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400" b="1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Section 1:  	Executive Summary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400" b="1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Section 2:  	Introduction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400" b="1" dirty="0">
                <a:solidFill>
                  <a:srgbClr val="FF0000"/>
                </a:solidFill>
                <a:ea typeface="ＭＳ Ｐゴシック" panose="020B0600070205080204" pitchFamily="34" charset="-128"/>
                <a:cs typeface="Times New Roman" panose="02020603050405020304" pitchFamily="18" charset="0"/>
              </a:rPr>
              <a:t>Section 3:  	Client Organization and Description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400" b="1" dirty="0">
                <a:solidFill>
                  <a:srgbClr val="FF0000"/>
                </a:solidFill>
                <a:ea typeface="ＭＳ Ｐゴシック" panose="020B0600070205080204" pitchFamily="34" charset="-128"/>
                <a:cs typeface="Times New Roman" panose="02020603050405020304" pitchFamily="18" charset="0"/>
              </a:rPr>
              <a:t>Section 4:  	Project Team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400" b="1" dirty="0">
                <a:solidFill>
                  <a:srgbClr val="FF0000"/>
                </a:solidFill>
                <a:ea typeface="ＭＳ Ｐゴシック" panose="020B0600070205080204" pitchFamily="34" charset="-128"/>
                <a:cs typeface="Times New Roman" panose="02020603050405020304" pitchFamily="18" charset="0"/>
              </a:rPr>
              <a:t>Section 5:  	Problem Statement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400" b="1" dirty="0">
                <a:solidFill>
                  <a:srgbClr val="FF0000"/>
                </a:solidFill>
                <a:ea typeface="ＭＳ Ｐゴシック" panose="020B0600070205080204" pitchFamily="34" charset="-128"/>
                <a:cs typeface="Times New Roman" panose="02020603050405020304" pitchFamily="18" charset="0"/>
              </a:rPr>
              <a:t>Section 6:	IS/IT Solution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400" b="1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Section 7:  	Methodology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400" b="1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Section 8:	IS/IT </a:t>
            </a:r>
            <a:r>
              <a:rPr lang="en-US" altLang="en-US" sz="1400" b="1" dirty="0">
                <a:solidFill>
                  <a:srgbClr val="FF0000"/>
                </a:solidFill>
                <a:ea typeface="ＭＳ Ｐゴシック" panose="020B0600070205080204" pitchFamily="34" charset="-128"/>
                <a:cs typeface="Times New Roman" panose="02020603050405020304" pitchFamily="18" charset="0"/>
              </a:rPr>
              <a:t>Requirements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400" b="1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Section 9:  	IS/IT Design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400" b="1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Section 10:  </a:t>
            </a:r>
            <a:r>
              <a:rPr lang="en-US" altLang="en-US" sz="1400" b="1" dirty="0">
                <a:solidFill>
                  <a:srgbClr val="FF0000"/>
                </a:solidFill>
                <a:ea typeface="ＭＳ Ｐゴシック" panose="020B0600070205080204" pitchFamily="34" charset="-128"/>
                <a:cs typeface="Times New Roman" panose="02020603050405020304" pitchFamily="18" charset="0"/>
              </a:rPr>
              <a:t>Cost-Benefit Analysis with (Risk </a:t>
            </a:r>
            <a:r>
              <a:rPr lang="en-US" altLang="en-US" sz="1400" b="1" dirty="0" err="1">
                <a:solidFill>
                  <a:srgbClr val="FF0000"/>
                </a:solidFill>
                <a:ea typeface="ＭＳ Ｐゴシック" panose="020B0600070205080204" pitchFamily="34" charset="-128"/>
                <a:cs typeface="Times New Roman" panose="02020603050405020304" pitchFamily="18" charset="0"/>
              </a:rPr>
              <a:t>Mgmt</a:t>
            </a:r>
            <a:r>
              <a:rPr lang="en-US" altLang="en-US" sz="1400" b="1" dirty="0">
                <a:solidFill>
                  <a:srgbClr val="FF0000"/>
                </a:solidFill>
                <a:ea typeface="ＭＳ Ｐゴシック" panose="020B0600070205080204" pitchFamily="34" charset="-128"/>
                <a:cs typeface="Times New Roman" panose="02020603050405020304" pitchFamily="18" charset="0"/>
              </a:rPr>
              <a:t>)       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400" b="1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Section 11: </a:t>
            </a:r>
            <a:r>
              <a:rPr lang="en-US" altLang="en-US" sz="1400" b="1" dirty="0">
                <a:solidFill>
                  <a:srgbClr val="FF0000"/>
                </a:solidFill>
                <a:ea typeface="ＭＳ Ｐゴシック" panose="020B0600070205080204" pitchFamily="34" charset="-128"/>
                <a:cs typeface="Times New Roman" panose="02020603050405020304" pitchFamily="18" charset="0"/>
              </a:rPr>
              <a:t>Project Plan/Schedule/Resources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400" b="1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Section 12:	Post-Turnover Plan         	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400" b="1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Section 13: Results and Client Feedback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400" b="1" dirty="0">
                <a:ea typeface="ＭＳ Ｐゴシック" panose="020B0600070205080204" pitchFamily="34" charset="-128"/>
                <a:cs typeface="Times New Roman" panose="02020603050405020304" pitchFamily="18" charset="0"/>
              </a:rPr>
              <a:t>Section 14:	Conclusions</a:t>
            </a:r>
            <a:endParaRPr lang="en-US" altLang="en-US" sz="1600" b="1" dirty="0">
              <a:ea typeface="ＭＳ Ｐゴシック" panose="020B0600070205080204" pitchFamily="34" charset="-128"/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CF0C10DF-A3B6-43AF-A70E-DBDF62032692}"/>
              </a:ext>
            </a:extLst>
          </p:cNvPr>
          <p:cNvSpPr/>
          <p:nvPr/>
        </p:nvSpPr>
        <p:spPr>
          <a:xfrm>
            <a:off x="5649912" y="2027237"/>
            <a:ext cx="304800" cy="1600200"/>
          </a:xfrm>
          <a:prstGeom prst="rightBrace">
            <a:avLst>
              <a:gd name="adj1" fmla="val 8333"/>
              <a:gd name="adj2" fmla="val 507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7C96C3-D858-48E6-B4A1-E5DA12D227C3}"/>
              </a:ext>
            </a:extLst>
          </p:cNvPr>
          <p:cNvSpPr txBox="1"/>
          <p:nvPr/>
        </p:nvSpPr>
        <p:spPr>
          <a:xfrm>
            <a:off x="6183312" y="2415440"/>
            <a:ext cx="358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Project Proposal:</a:t>
            </a:r>
          </a:p>
          <a:p>
            <a:r>
              <a:rPr lang="en-US" sz="20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7269C146-3E66-4848-A2AB-868D6CD14E6C}"/>
              </a:ext>
            </a:extLst>
          </p:cNvPr>
          <p:cNvSpPr/>
          <p:nvPr/>
        </p:nvSpPr>
        <p:spPr>
          <a:xfrm>
            <a:off x="5680393" y="5227637"/>
            <a:ext cx="198119" cy="38100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84B43B-8178-4616-BE46-D0E6F2CC5DC9}"/>
              </a:ext>
            </a:extLst>
          </p:cNvPr>
          <p:cNvSpPr txBox="1"/>
          <p:nvPr/>
        </p:nvSpPr>
        <p:spPr>
          <a:xfrm>
            <a:off x="6259512" y="4999037"/>
            <a:ext cx="358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Cost-Benefit Analysis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A782DE15-A4E8-4998-A74A-06E4722DE1B0}"/>
              </a:ext>
            </a:extLst>
          </p:cNvPr>
          <p:cNvSpPr/>
          <p:nvPr/>
        </p:nvSpPr>
        <p:spPr>
          <a:xfrm>
            <a:off x="5680393" y="5761037"/>
            <a:ext cx="198119" cy="38100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338D0A-8069-43FC-AC44-2EA516D8D7CE}"/>
              </a:ext>
            </a:extLst>
          </p:cNvPr>
          <p:cNvSpPr txBox="1"/>
          <p:nvPr/>
        </p:nvSpPr>
        <p:spPr>
          <a:xfrm>
            <a:off x="6259512" y="5684837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Project Plan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713F0BF9-A3B8-4F5C-8783-79538558668A}"/>
              </a:ext>
            </a:extLst>
          </p:cNvPr>
          <p:cNvSpPr/>
          <p:nvPr/>
        </p:nvSpPr>
        <p:spPr>
          <a:xfrm>
            <a:off x="5680393" y="4313237"/>
            <a:ext cx="350519" cy="30480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607CAE-4ACB-42EC-9E9F-A229E7F3E4AA}"/>
              </a:ext>
            </a:extLst>
          </p:cNvPr>
          <p:cNvSpPr txBox="1"/>
          <p:nvPr/>
        </p:nvSpPr>
        <p:spPr>
          <a:xfrm>
            <a:off x="6259512" y="3975596"/>
            <a:ext cx="3581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Requirements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Part of Initial Sections:</a:t>
            </a:r>
          </a:p>
          <a:p>
            <a:r>
              <a:rPr lang="en-US" sz="2000" dirty="0">
                <a:solidFill>
                  <a:srgbClr val="FF0000"/>
                </a:solidFill>
              </a:rPr>
              <a:t> due Oct 9 by 9 PM 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39033" y="1801426"/>
            <a:ext cx="4297805" cy="203132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Improve based on assignment feedback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Update based on new information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Add “requirements”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Add “risk management” as part of CBA section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Integrate and make flow as sections of one document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1260474" y="167993"/>
            <a:ext cx="8399639" cy="1175949"/>
          </a:xfrm>
        </p:spPr>
        <p:txBody>
          <a:bodyPr/>
          <a:lstStyle/>
          <a:p>
            <a:r>
              <a:rPr lang="en-US" altLang="en-US" sz="3968" b="1" dirty="0">
                <a:solidFill>
                  <a:srgbClr val="7030A0"/>
                </a:solidFill>
              </a:rPr>
              <a:t>How are markets that are subject to network effects different?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8DC98B-AECF-465E-8FD9-AD8FC02EBC7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1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620712" y="2560637"/>
            <a:ext cx="8735624" cy="1175949"/>
          </a:xfrm>
        </p:spPr>
        <p:txBody>
          <a:bodyPr/>
          <a:lstStyle/>
          <a:p>
            <a:r>
              <a:rPr lang="en-US" altLang="en-US" sz="4000" dirty="0"/>
              <a:t>How do Standards impact </a:t>
            </a:r>
            <a:br>
              <a:rPr lang="en-US" altLang="en-US" sz="4000" dirty="0"/>
            </a:br>
            <a:r>
              <a:rPr lang="en-US" altLang="en-US" sz="4000" dirty="0"/>
              <a:t>Network Effects?</a:t>
            </a:r>
            <a:br>
              <a:rPr lang="en-US" altLang="en-US" sz="4000" dirty="0"/>
            </a:br>
            <a:r>
              <a:rPr lang="en-US" altLang="en-US" sz="4000" dirty="0"/>
              <a:t/>
            </a:r>
            <a:br>
              <a:rPr lang="en-US" altLang="en-US" sz="4000" dirty="0"/>
            </a:br>
            <a:r>
              <a:rPr lang="en-US" altLang="en-US" sz="4000" dirty="0"/>
              <a:t/>
            </a:r>
            <a:br>
              <a:rPr lang="en-US" altLang="en-US" sz="4000" dirty="0"/>
            </a:br>
            <a:endParaRPr lang="en-US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ED6B7B-3B66-4948-98A6-B48F78F0968C}"/>
              </a:ext>
            </a:extLst>
          </p:cNvPr>
          <p:cNvSpPr txBox="1"/>
          <p:nvPr/>
        </p:nvSpPr>
        <p:spPr>
          <a:xfrm>
            <a:off x="1611312" y="2865437"/>
            <a:ext cx="7391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Proprietary Standards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Open Standards</a:t>
            </a:r>
          </a:p>
        </p:txBody>
      </p:sp>
    </p:spTree>
    <p:extLst>
      <p:ext uri="{BB962C8B-B14F-4D97-AF65-F5344CB8AC3E}">
        <p14:creationId xmlns:p14="http://schemas.microsoft.com/office/powerpoint/2010/main" val="3465558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521197" y="1276543"/>
            <a:ext cx="7811619" cy="57491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46" dirty="0">
                <a:latin typeface="Helvetica" panose="020B0604020202020204" pitchFamily="34" charset="0"/>
                <a:ea typeface="Roboto" charset="0"/>
                <a:cs typeface="Helvetica" panose="020B0604020202020204" pitchFamily="34" charset="0"/>
              </a:rPr>
              <a:t>Strategies for Competing in Markets </a:t>
            </a:r>
            <a:r>
              <a:rPr lang="en-US" sz="2646">
                <a:latin typeface="Helvetica" panose="020B0604020202020204" pitchFamily="34" charset="0"/>
                <a:ea typeface="Roboto" charset="0"/>
                <a:cs typeface="Helvetica" panose="020B0604020202020204" pitchFamily="34" charset="0"/>
              </a:rPr>
              <a:t>with </a:t>
            </a:r>
            <a:br>
              <a:rPr lang="en-US" sz="2646">
                <a:latin typeface="Helvetica" panose="020B0604020202020204" pitchFamily="34" charset="0"/>
                <a:ea typeface="Roboto" charset="0"/>
                <a:cs typeface="Helvetica" panose="020B0604020202020204" pitchFamily="34" charset="0"/>
              </a:rPr>
            </a:br>
            <a:r>
              <a:rPr lang="en-US" sz="2646">
                <a:latin typeface="Helvetica" panose="020B0604020202020204" pitchFamily="34" charset="0"/>
                <a:ea typeface="Roboto" charset="0"/>
                <a:cs typeface="Helvetica" panose="020B0604020202020204" pitchFamily="34" charset="0"/>
              </a:rPr>
              <a:t>Network </a:t>
            </a:r>
            <a:r>
              <a:rPr lang="en-US" sz="2646" dirty="0">
                <a:latin typeface="Helvetica" panose="020B0604020202020204" pitchFamily="34" charset="0"/>
                <a:ea typeface="Roboto" charset="0"/>
                <a:cs typeface="Helvetica" panose="020B0604020202020204" pitchFamily="34" charset="0"/>
              </a:rPr>
              <a:t>Effects 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882054" y="2106734"/>
            <a:ext cx="8316516" cy="0"/>
          </a:xfrm>
          <a:prstGeom prst="line">
            <a:avLst/>
          </a:prstGeom>
          <a:ln w="76200">
            <a:solidFill>
              <a:srgbClr val="006CA7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496" y="1420500"/>
            <a:ext cx="443148" cy="44314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918747" y="2197739"/>
            <a:ext cx="8316516" cy="37632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984" dirty="0">
                <a:latin typeface="Helvetica" panose="020B0604020202020204" pitchFamily="34" charset="0"/>
                <a:ea typeface="Roboto" charset="0"/>
                <a:cs typeface="Helvetica" panose="020B0604020202020204" pitchFamily="34" charset="0"/>
              </a:rPr>
              <a:t>Move early (Yahoo! Auctions in Japan).</a:t>
            </a:r>
          </a:p>
          <a:p>
            <a:r>
              <a:rPr lang="en-US" altLang="en-US" sz="1984" dirty="0">
                <a:latin typeface="Helvetica" panose="020B0604020202020204" pitchFamily="34" charset="0"/>
                <a:ea typeface="Roboto" charset="0"/>
                <a:cs typeface="Helvetica" panose="020B0604020202020204" pitchFamily="34" charset="0"/>
              </a:rPr>
              <a:t>Subsidize product adoption (PayPal).</a:t>
            </a:r>
          </a:p>
          <a:p>
            <a:r>
              <a:rPr lang="en-US" altLang="en-US" sz="1984" dirty="0">
                <a:latin typeface="Helvetica" panose="020B0604020202020204" pitchFamily="34" charset="0"/>
                <a:ea typeface="Roboto" charset="0"/>
                <a:cs typeface="Helvetica" panose="020B0604020202020204" pitchFamily="34" charset="0"/>
              </a:rPr>
              <a:t>Leverage viral promotion (Skype, WhatsApp, Uber, Airbnb, Blue apron).</a:t>
            </a:r>
          </a:p>
          <a:p>
            <a:r>
              <a:rPr lang="en-US" altLang="en-US" sz="1984" dirty="0">
                <a:latin typeface="Helvetica" panose="020B0604020202020204" pitchFamily="34" charset="0"/>
                <a:ea typeface="Roboto" charset="0"/>
                <a:cs typeface="Helvetica" panose="020B0604020202020204" pitchFamily="34" charset="0"/>
              </a:rPr>
              <a:t>Expand by redefining the market to bring in new categories of users (Nintendo Wii) or through convergence (iPhone).</a:t>
            </a:r>
          </a:p>
          <a:p>
            <a:pPr lvl="1"/>
            <a:r>
              <a:rPr lang="en-US" altLang="en-US" sz="1654" b="1" dirty="0">
                <a:solidFill>
                  <a:srgbClr val="006CA7"/>
                </a:solidFill>
                <a:latin typeface="Helvetica" panose="020B0604020202020204" pitchFamily="34" charset="0"/>
                <a:ea typeface="Roboto" charset="0"/>
                <a:cs typeface="Helvetica" panose="020B0604020202020204" pitchFamily="34" charset="0"/>
              </a:rPr>
              <a:t>convergence:</a:t>
            </a:r>
            <a:r>
              <a:rPr lang="en-US" altLang="en-US" sz="1654" dirty="0">
                <a:solidFill>
                  <a:srgbClr val="006CA7"/>
                </a:solidFill>
                <a:latin typeface="Helvetica" panose="020B0604020202020204" pitchFamily="34" charset="0"/>
                <a:ea typeface="Roboto" charset="0"/>
                <a:cs typeface="Helvetica" panose="020B0604020202020204" pitchFamily="34" charset="0"/>
              </a:rPr>
              <a:t> </a:t>
            </a:r>
            <a:r>
              <a:rPr lang="en-US" altLang="en-US" sz="1654" dirty="0">
                <a:latin typeface="Helvetica" panose="020B0604020202020204" pitchFamily="34" charset="0"/>
                <a:ea typeface="Roboto" charset="0"/>
                <a:cs typeface="Helvetica" panose="020B0604020202020204" pitchFamily="34" charset="0"/>
              </a:rPr>
              <a:t>When two or more markets, once considered distinctly separate, begin to offer similar features and capabilities.</a:t>
            </a:r>
          </a:p>
          <a:p>
            <a:pPr lvl="1"/>
            <a:r>
              <a:rPr lang="en-US" altLang="en-US" sz="1654" b="1" dirty="0">
                <a:solidFill>
                  <a:srgbClr val="006CA7"/>
                </a:solidFill>
                <a:latin typeface="Helvetica" panose="020B0604020202020204" pitchFamily="34" charset="0"/>
                <a:ea typeface="Roboto" charset="0"/>
                <a:cs typeface="Helvetica" panose="020B0604020202020204" pitchFamily="34" charset="0"/>
              </a:rPr>
              <a:t>envelopment:</a:t>
            </a:r>
            <a:r>
              <a:rPr lang="en-US" altLang="en-US" sz="1654" dirty="0">
                <a:solidFill>
                  <a:srgbClr val="006CA7"/>
                </a:solidFill>
                <a:latin typeface="Helvetica" panose="020B0604020202020204" pitchFamily="34" charset="0"/>
                <a:ea typeface="Roboto" charset="0"/>
                <a:cs typeface="Helvetica" panose="020B0604020202020204" pitchFamily="34" charset="0"/>
              </a:rPr>
              <a:t> </a:t>
            </a:r>
            <a:r>
              <a:rPr lang="en-US" altLang="en-US" sz="1654" dirty="0">
                <a:latin typeface="Helvetica" panose="020B0604020202020204" pitchFamily="34" charset="0"/>
                <a:ea typeface="Roboto" charset="0"/>
                <a:cs typeface="Helvetica" panose="020B0604020202020204" pitchFamily="34" charset="0"/>
              </a:rPr>
              <a:t>When one market attempts to conquer a new market by making it a subset, component, or feature of its primary offering.</a:t>
            </a:r>
          </a:p>
          <a:p>
            <a:r>
              <a:rPr lang="en-US" altLang="en-US" sz="1984" dirty="0">
                <a:latin typeface="Helvetica" panose="020B0604020202020204" pitchFamily="34" charset="0"/>
                <a:ea typeface="Roboto" charset="0"/>
                <a:cs typeface="Helvetica" panose="020B0604020202020204" pitchFamily="34" charset="0"/>
              </a:rPr>
              <a:t>Form alliances and partnerships (NYCE vs. Citibank)</a:t>
            </a:r>
          </a:p>
          <a:p>
            <a:r>
              <a:rPr lang="en-US" altLang="en-US" sz="1984" dirty="0">
                <a:latin typeface="Helvetica" panose="020B0604020202020204" pitchFamily="34" charset="0"/>
                <a:ea typeface="Roboto" charset="0"/>
                <a:cs typeface="Helvetica" panose="020B0604020202020204" pitchFamily="34" charset="0"/>
              </a:rPr>
              <a:t>Establish distribution channels (Java with Netscape, Microsoft bundling Media Player with Windows).</a:t>
            </a:r>
          </a:p>
          <a:p>
            <a:endParaRPr lang="en-US" altLang="en-US" sz="1984" dirty="0">
              <a:latin typeface="Helvetica" panose="020B0604020202020204" pitchFamily="34" charset="0"/>
              <a:ea typeface="Roboto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6587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546037" y="1301042"/>
            <a:ext cx="7811619" cy="57491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46" dirty="0">
                <a:latin typeface="Helvetica" panose="020B0604020202020204" pitchFamily="34" charset="0"/>
                <a:ea typeface="Roboto" charset="0"/>
                <a:cs typeface="Helvetica" panose="020B0604020202020204" pitchFamily="34" charset="0"/>
              </a:rPr>
              <a:t>Strategies for Competing in Markets </a:t>
            </a:r>
            <a:r>
              <a:rPr lang="en-US" sz="2646">
                <a:latin typeface="Helvetica" panose="020B0604020202020204" pitchFamily="34" charset="0"/>
                <a:ea typeface="Roboto" charset="0"/>
                <a:cs typeface="Helvetica" panose="020B0604020202020204" pitchFamily="34" charset="0"/>
              </a:rPr>
              <a:t>with </a:t>
            </a:r>
            <a:br>
              <a:rPr lang="en-US" sz="2646">
                <a:latin typeface="Helvetica" panose="020B0604020202020204" pitchFamily="34" charset="0"/>
                <a:ea typeface="Roboto" charset="0"/>
                <a:cs typeface="Helvetica" panose="020B0604020202020204" pitchFamily="34" charset="0"/>
              </a:rPr>
            </a:br>
            <a:r>
              <a:rPr lang="en-US" sz="2646">
                <a:latin typeface="Helvetica" panose="020B0604020202020204" pitchFamily="34" charset="0"/>
                <a:ea typeface="Roboto" charset="0"/>
                <a:cs typeface="Helvetica" panose="020B0604020202020204" pitchFamily="34" charset="0"/>
              </a:rPr>
              <a:t>Network </a:t>
            </a:r>
            <a:r>
              <a:rPr lang="en-US" sz="2646" dirty="0">
                <a:latin typeface="Helvetica" panose="020B0604020202020204" pitchFamily="34" charset="0"/>
                <a:ea typeface="Roboto" charset="0"/>
                <a:cs typeface="Helvetica" panose="020B0604020202020204" pitchFamily="34" charset="0"/>
              </a:rPr>
              <a:t>Effects (cont’d)</a:t>
            </a:r>
            <a:endParaRPr lang="en-US" sz="2646" dirty="0"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882054" y="2106734"/>
            <a:ext cx="8316516" cy="0"/>
          </a:xfrm>
          <a:prstGeom prst="line">
            <a:avLst/>
          </a:prstGeom>
          <a:ln w="76200">
            <a:solidFill>
              <a:srgbClr val="006CA7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496" y="1420500"/>
            <a:ext cx="443148" cy="443148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882054" y="2258815"/>
            <a:ext cx="8316516" cy="35764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984" dirty="0">
                <a:latin typeface="Helvetica" panose="020B0604020202020204" pitchFamily="34" charset="0"/>
                <a:ea typeface="Roboto" charset="0"/>
                <a:cs typeface="Helvetica" panose="020B0604020202020204" pitchFamily="34" charset="0"/>
              </a:rPr>
              <a:t>Seed the market with complements (Blu-ray, Nintendo, thredUP).</a:t>
            </a:r>
          </a:p>
          <a:p>
            <a:r>
              <a:rPr lang="en-US" altLang="en-US" sz="1984" dirty="0">
                <a:latin typeface="Helvetica" panose="020B0604020202020204" pitchFamily="34" charset="0"/>
                <a:ea typeface="Roboto" charset="0"/>
                <a:cs typeface="Helvetica" panose="020B0604020202020204" pitchFamily="34" charset="0"/>
              </a:rPr>
              <a:t>Encourage the development of complementary goods—this can include offering resources, subsidies, reduced fees, market research, development kits, and training (Oculus and Amazon Echo developer funds, Apple Swift Playgrounds).</a:t>
            </a:r>
          </a:p>
          <a:p>
            <a:r>
              <a:rPr lang="en-US" altLang="en-US" sz="1984" dirty="0">
                <a:latin typeface="Helvetica" panose="020B0604020202020204" pitchFamily="34" charset="0"/>
                <a:ea typeface="Roboto" charset="0"/>
                <a:cs typeface="Helvetica" panose="020B0604020202020204" pitchFamily="34" charset="0"/>
              </a:rPr>
              <a:t>Maintain backward compatibility (Apple’</a:t>
            </a:r>
            <a:r>
              <a:rPr lang="en-US" altLang="ja-JP" sz="1984" dirty="0">
                <a:latin typeface="Helvetica" panose="020B0604020202020204" pitchFamily="34" charset="0"/>
                <a:ea typeface="Roboto" charset="0"/>
                <a:cs typeface="Helvetica" panose="020B0604020202020204" pitchFamily="34" charset="0"/>
              </a:rPr>
              <a:t>s Mac OS X Rosetta translation software for PowerPC to Intel, Samsung Pay using existing mag-stripe standards).</a:t>
            </a:r>
          </a:p>
          <a:p>
            <a:pPr lvl="1"/>
            <a:r>
              <a:rPr lang="en-US" altLang="en-US" sz="1654" b="1" dirty="0">
                <a:solidFill>
                  <a:srgbClr val="006CA7"/>
                </a:solidFill>
                <a:latin typeface="Helvetica" panose="020B0604020202020204" pitchFamily="34" charset="0"/>
                <a:ea typeface="Roboto" charset="0"/>
                <a:cs typeface="Helvetica" panose="020B0604020202020204" pitchFamily="34" charset="0"/>
              </a:rPr>
              <a:t>backward compatibility:</a:t>
            </a:r>
            <a:r>
              <a:rPr lang="en-US" altLang="en-US" sz="1654" dirty="0">
                <a:solidFill>
                  <a:srgbClr val="006CA7"/>
                </a:solidFill>
                <a:latin typeface="Helvetica" panose="020B0604020202020204" pitchFamily="34" charset="0"/>
                <a:ea typeface="Roboto" charset="0"/>
                <a:cs typeface="Helvetica" panose="020B0604020202020204" pitchFamily="34" charset="0"/>
              </a:rPr>
              <a:t> </a:t>
            </a:r>
            <a:r>
              <a:rPr lang="en-US" altLang="en-US" sz="1654" dirty="0">
                <a:latin typeface="Helvetica" panose="020B0604020202020204" pitchFamily="34" charset="0"/>
                <a:ea typeface="Roboto" charset="0"/>
                <a:cs typeface="Helvetica" panose="020B0604020202020204" pitchFamily="34" charset="0"/>
              </a:rPr>
              <a:t>Ability to use complementary products developed for a prior generation of technology. </a:t>
            </a:r>
          </a:p>
          <a:p>
            <a:pPr lvl="1"/>
            <a:r>
              <a:rPr lang="en-US" altLang="en-US" sz="1654" b="1" dirty="0">
                <a:solidFill>
                  <a:srgbClr val="006CA7"/>
                </a:solidFill>
                <a:latin typeface="Helvetica" panose="020B0604020202020204" pitchFamily="34" charset="0"/>
                <a:ea typeface="Roboto" charset="0"/>
                <a:cs typeface="Helvetica" panose="020B0604020202020204" pitchFamily="34" charset="0"/>
              </a:rPr>
              <a:t>adaptor:</a:t>
            </a:r>
            <a:r>
              <a:rPr lang="en-US" altLang="en-US" sz="1654" dirty="0">
                <a:solidFill>
                  <a:srgbClr val="006CA7"/>
                </a:solidFill>
                <a:latin typeface="Helvetica" panose="020B0604020202020204" pitchFamily="34" charset="0"/>
                <a:ea typeface="Roboto" charset="0"/>
                <a:cs typeface="Helvetica" panose="020B0604020202020204" pitchFamily="34" charset="0"/>
              </a:rPr>
              <a:t> </a:t>
            </a:r>
            <a:r>
              <a:rPr lang="en-US" altLang="en-US" sz="1654" dirty="0">
                <a:latin typeface="Helvetica" panose="020B0604020202020204" pitchFamily="34" charset="0"/>
                <a:ea typeface="Roboto" charset="0"/>
                <a:cs typeface="Helvetica" panose="020B0604020202020204" pitchFamily="34" charset="0"/>
              </a:rPr>
              <a:t>Product that allows a firm to use the complementary products, data, or user base of another product or service.</a:t>
            </a:r>
          </a:p>
          <a:p>
            <a:endParaRPr lang="en-US" altLang="en-US" sz="1654" dirty="0">
              <a:latin typeface="Roboto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40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521649" y="1264460"/>
            <a:ext cx="7811619" cy="57491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46" dirty="0">
                <a:latin typeface="Helvetica" panose="020B0604020202020204" pitchFamily="34" charset="0"/>
                <a:ea typeface="Roboto" charset="0"/>
                <a:cs typeface="Helvetica" panose="020B0604020202020204" pitchFamily="34" charset="0"/>
              </a:rPr>
              <a:t>Strategies for Competing in Markets </a:t>
            </a:r>
            <a:r>
              <a:rPr lang="en-US" sz="2646">
                <a:latin typeface="Helvetica" panose="020B0604020202020204" pitchFamily="34" charset="0"/>
                <a:ea typeface="Roboto" charset="0"/>
                <a:cs typeface="Helvetica" panose="020B0604020202020204" pitchFamily="34" charset="0"/>
              </a:rPr>
              <a:t>with </a:t>
            </a:r>
            <a:br>
              <a:rPr lang="en-US" sz="2646">
                <a:latin typeface="Helvetica" panose="020B0604020202020204" pitchFamily="34" charset="0"/>
                <a:ea typeface="Roboto" charset="0"/>
                <a:cs typeface="Helvetica" panose="020B0604020202020204" pitchFamily="34" charset="0"/>
              </a:rPr>
            </a:br>
            <a:r>
              <a:rPr lang="en-US" sz="2646">
                <a:latin typeface="Helvetica" panose="020B0604020202020204" pitchFamily="34" charset="0"/>
                <a:ea typeface="Roboto" charset="0"/>
                <a:cs typeface="Helvetica" panose="020B0604020202020204" pitchFamily="34" charset="0"/>
              </a:rPr>
              <a:t>Network </a:t>
            </a:r>
            <a:r>
              <a:rPr lang="en-US" sz="2646" dirty="0">
                <a:latin typeface="Helvetica" panose="020B0604020202020204" pitchFamily="34" charset="0"/>
                <a:ea typeface="Roboto" charset="0"/>
                <a:cs typeface="Helvetica" panose="020B0604020202020204" pitchFamily="34" charset="0"/>
              </a:rPr>
              <a:t>Effects (cont’d)</a:t>
            </a:r>
          </a:p>
          <a:p>
            <a:endParaRPr lang="en-US" sz="2646" dirty="0"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882054" y="2106734"/>
            <a:ext cx="8316516" cy="0"/>
          </a:xfrm>
          <a:prstGeom prst="line">
            <a:avLst/>
          </a:prstGeom>
          <a:ln w="76200">
            <a:solidFill>
              <a:srgbClr val="006CA7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496" y="1420500"/>
            <a:ext cx="443148" cy="44314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82054" y="2313128"/>
            <a:ext cx="8316516" cy="36565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984" dirty="0">
                <a:latin typeface="Helvetica" panose="020B0604020202020204" pitchFamily="34" charset="0"/>
                <a:ea typeface="Roboto" charset="0"/>
                <a:cs typeface="Helvetica" panose="020B0604020202020204" pitchFamily="34" charset="0"/>
              </a:rPr>
              <a:t>For rivals, maintain compatibility with larger networks (Apple’</a:t>
            </a:r>
            <a:r>
              <a:rPr lang="en-US" altLang="ja-JP" sz="1984" dirty="0">
                <a:latin typeface="Helvetica" panose="020B0604020202020204" pitchFamily="34" charset="0"/>
                <a:ea typeface="Roboto" charset="0"/>
                <a:cs typeface="Helvetica" panose="020B0604020202020204" pitchFamily="34" charset="0"/>
              </a:rPr>
              <a:t>s move to Intel)</a:t>
            </a:r>
          </a:p>
          <a:p>
            <a:r>
              <a:rPr lang="en-US" altLang="en-US" sz="1984" dirty="0">
                <a:latin typeface="Helvetica" panose="020B0604020202020204" pitchFamily="34" charset="0"/>
                <a:ea typeface="Roboto" charset="0"/>
                <a:cs typeface="Helvetica" panose="020B0604020202020204" pitchFamily="34" charset="0"/>
              </a:rPr>
              <a:t>For incumbents, constantly innovate to create a moving target and block rival efforts to access your network (Apple’</a:t>
            </a:r>
            <a:r>
              <a:rPr lang="en-US" altLang="ja-JP" sz="1984" dirty="0">
                <a:latin typeface="Helvetica" panose="020B0604020202020204" pitchFamily="34" charset="0"/>
                <a:ea typeface="Roboto" charset="0"/>
                <a:cs typeface="Helvetica" panose="020B0604020202020204" pitchFamily="34" charset="0"/>
              </a:rPr>
              <a:t>s efforts to block access to its own systems).</a:t>
            </a:r>
          </a:p>
          <a:p>
            <a:r>
              <a:rPr lang="en-US" altLang="en-US" sz="1984" dirty="0">
                <a:latin typeface="Helvetica" panose="020B0604020202020204" pitchFamily="34" charset="0"/>
                <a:ea typeface="Roboto" charset="0"/>
                <a:cs typeface="Helvetica" panose="020B0604020202020204" pitchFamily="34" charset="0"/>
              </a:rPr>
              <a:t>For large firms with well-known followers, make preannouncements (Microsoft, Apple)</a:t>
            </a:r>
          </a:p>
          <a:p>
            <a:pPr lvl="1"/>
            <a:r>
              <a:rPr lang="en-US" altLang="en-US" sz="1654" b="1" dirty="0">
                <a:solidFill>
                  <a:srgbClr val="006CA7"/>
                </a:solidFill>
                <a:latin typeface="Helvetica" panose="020B0604020202020204" pitchFamily="34" charset="0"/>
                <a:ea typeface="Roboto" charset="0"/>
                <a:cs typeface="Helvetica" panose="020B0604020202020204" pitchFamily="34" charset="0"/>
              </a:rPr>
              <a:t>The Osborne Effect:</a:t>
            </a:r>
            <a:r>
              <a:rPr lang="en-US" altLang="en-US" sz="1654" dirty="0">
                <a:solidFill>
                  <a:srgbClr val="006CA7"/>
                </a:solidFill>
                <a:latin typeface="Helvetica" panose="020B0604020202020204" pitchFamily="34" charset="0"/>
                <a:ea typeface="Roboto" charset="0"/>
                <a:cs typeface="Helvetica" panose="020B0604020202020204" pitchFamily="34" charset="0"/>
              </a:rPr>
              <a:t> </a:t>
            </a:r>
            <a:r>
              <a:rPr lang="en-US" altLang="en-US" sz="1654" dirty="0">
                <a:latin typeface="Helvetica" panose="020B0604020202020204" pitchFamily="34" charset="0"/>
                <a:ea typeface="Roboto" charset="0"/>
                <a:cs typeface="Helvetica" panose="020B0604020202020204" pitchFamily="34" charset="0"/>
              </a:rPr>
              <a:t>Firm experiencing a sharp and detrimental drop in the sales of current offerings due to its preannouncement of forthcoming products. </a:t>
            </a:r>
          </a:p>
          <a:p>
            <a:pPr lvl="1"/>
            <a:r>
              <a:rPr lang="en-US" altLang="en-US" sz="1654" b="1" dirty="0">
                <a:solidFill>
                  <a:srgbClr val="006CA7"/>
                </a:solidFill>
                <a:latin typeface="Helvetica" panose="020B0604020202020204" pitchFamily="34" charset="0"/>
                <a:ea typeface="Roboto" charset="0"/>
                <a:cs typeface="Helvetica" panose="020B0604020202020204" pitchFamily="34" charset="0"/>
              </a:rPr>
              <a:t>congestion effects:</a:t>
            </a:r>
            <a:r>
              <a:rPr lang="en-US" altLang="en-US" sz="1654" dirty="0">
                <a:solidFill>
                  <a:srgbClr val="006CA7"/>
                </a:solidFill>
                <a:latin typeface="Helvetica" panose="020B0604020202020204" pitchFamily="34" charset="0"/>
                <a:ea typeface="Roboto" charset="0"/>
                <a:cs typeface="Helvetica" panose="020B0604020202020204" pitchFamily="34" charset="0"/>
              </a:rPr>
              <a:t> </a:t>
            </a:r>
            <a:r>
              <a:rPr lang="en-US" altLang="en-US" sz="1654" dirty="0">
                <a:latin typeface="Helvetica" panose="020B0604020202020204" pitchFamily="34" charset="0"/>
                <a:ea typeface="Roboto" charset="0"/>
                <a:cs typeface="Helvetica" panose="020B0604020202020204" pitchFamily="34" charset="0"/>
              </a:rPr>
              <a:t>Increasing numbers of users to lower the value of a product or service.</a:t>
            </a:r>
          </a:p>
          <a:p>
            <a:pPr lvl="1"/>
            <a:endParaRPr lang="en-US" altLang="en-US" sz="1654" dirty="0">
              <a:latin typeface="Roboto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253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3548823"/>
            <a:ext cx="10080625" cy="2364146"/>
          </a:xfrm>
          <a:prstGeom prst="rect">
            <a:avLst/>
          </a:prstGeom>
          <a:solidFill>
            <a:srgbClr val="006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2850369"/>
            <a:ext cx="5684352" cy="932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57" b="1" dirty="0">
                <a:solidFill>
                  <a:srgbClr val="006CA7"/>
                </a:solidFill>
                <a:latin typeface="Helvetica" charset="0"/>
                <a:ea typeface="Helvetica" charset="0"/>
                <a:cs typeface="Helvetica" charset="0"/>
              </a:rPr>
              <a:t>CHAPTER 16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7021" y="3586788"/>
            <a:ext cx="9037561" cy="1466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4465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A Manager’s Guide to the Internet and Telecommunications</a:t>
            </a:r>
          </a:p>
        </p:txBody>
      </p:sp>
    </p:spTree>
    <p:extLst>
      <p:ext uri="{BB962C8B-B14F-4D97-AF65-F5344CB8AC3E}">
        <p14:creationId xmlns:p14="http://schemas.microsoft.com/office/powerpoint/2010/main" val="27755410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17525" y="401637"/>
            <a:ext cx="8866187" cy="1473200"/>
          </a:xfrm>
        </p:spPr>
        <p:txBody>
          <a:bodyPr/>
          <a:lstStyle/>
          <a:p>
            <a:r>
              <a:rPr lang="en-US" sz="3600" dirty="0"/>
              <a:t>What are the key points in Chapter 16, “A Manager’s Guide to the Internet and Telecommunications” </a:t>
            </a:r>
          </a:p>
        </p:txBody>
      </p:sp>
    </p:spTree>
    <p:extLst>
      <p:ext uri="{BB962C8B-B14F-4D97-AF65-F5344CB8AC3E}">
        <p14:creationId xmlns:p14="http://schemas.microsoft.com/office/powerpoint/2010/main" val="8669291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838" y="-334963"/>
            <a:ext cx="8866187" cy="1473200"/>
          </a:xfrm>
        </p:spPr>
        <p:txBody>
          <a:bodyPr>
            <a:normAutofit/>
          </a:bodyPr>
          <a:lstStyle/>
          <a:p>
            <a:r>
              <a:rPr lang="en-US" sz="4000" dirty="0"/>
              <a:t>Internet service provider (</a:t>
            </a:r>
            <a:r>
              <a:rPr lang="en-US" sz="4000" dirty="0" err="1"/>
              <a:t>isp</a:t>
            </a:r>
            <a:r>
              <a:rPr lang="en-US" sz="40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chemeClr val="accent6">
                    <a:lumMod val="75000"/>
                  </a:schemeClr>
                </a:solidFill>
              </a:rPr>
              <a:t>Internet service provider (ISP):</a:t>
            </a:r>
            <a:r>
              <a:rPr lang="en-US" altLang="en-US" dirty="0"/>
              <a:t> Organization or firm that provides access to the internet.</a:t>
            </a:r>
          </a:p>
          <a:p>
            <a:pPr lvl="1"/>
            <a:r>
              <a:rPr lang="en-US" altLang="en-US" dirty="0"/>
              <a:t>Connect to one another, exchanging traffic.</a:t>
            </a:r>
          </a:p>
          <a:p>
            <a:pPr lvl="1"/>
            <a:r>
              <a:rPr lang="en-US" altLang="en-US" dirty="0"/>
              <a:t>Ensure that messages can get to any other computer that’s online and willing to communicate.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71808" y="4210548"/>
            <a:ext cx="4645304" cy="321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3664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521650" y="1435179"/>
            <a:ext cx="7794799" cy="50184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46" dirty="0">
                <a:latin typeface="Helvetica" panose="020B0604020202020204" pitchFamily="34" charset="0"/>
                <a:ea typeface="Roboto" charset="0"/>
                <a:cs typeface="Helvetica" panose="020B0604020202020204" pitchFamily="34" charset="0"/>
              </a:rPr>
              <a:t>The </a:t>
            </a:r>
            <a:r>
              <a:rPr lang="en-US" sz="2646">
                <a:latin typeface="Helvetica" panose="020B0604020202020204" pitchFamily="34" charset="0"/>
                <a:ea typeface="Roboto" charset="0"/>
                <a:cs typeface="Helvetica" panose="020B0604020202020204" pitchFamily="34" charset="0"/>
              </a:rPr>
              <a:t>Internet </a:t>
            </a:r>
            <a:r>
              <a:rPr lang="en-US" sz="2646" dirty="0">
                <a:latin typeface="Helvetica" panose="020B0604020202020204" pitchFamily="34" charset="0"/>
                <a:ea typeface="Roboto" charset="0"/>
                <a:cs typeface="Helvetica" panose="020B0604020202020204" pitchFamily="34" charset="0"/>
              </a:rPr>
              <a:t>I</a:t>
            </a:r>
            <a:r>
              <a:rPr lang="en-US" sz="2646">
                <a:latin typeface="Helvetica" panose="020B0604020202020204" pitchFamily="34" charset="0"/>
                <a:ea typeface="Roboto" charset="0"/>
                <a:cs typeface="Helvetica" panose="020B0604020202020204" pitchFamily="34" charset="0"/>
              </a:rPr>
              <a:t>s </a:t>
            </a:r>
            <a:r>
              <a:rPr lang="en-US" sz="2646" dirty="0">
                <a:latin typeface="Helvetica" panose="020B0604020202020204" pitchFamily="34" charset="0"/>
                <a:ea typeface="Roboto" charset="0"/>
                <a:cs typeface="Helvetica" panose="020B0604020202020204" pitchFamily="34" charset="0"/>
              </a:rPr>
              <a:t>a Network of Networks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882054" y="2106734"/>
            <a:ext cx="8316516" cy="0"/>
          </a:xfrm>
          <a:prstGeom prst="line">
            <a:avLst/>
          </a:prstGeom>
          <a:ln w="76200">
            <a:solidFill>
              <a:srgbClr val="006CA7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496" y="1420500"/>
            <a:ext cx="443148" cy="4431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7102" y="2622646"/>
            <a:ext cx="4289303" cy="32939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1326493" y="3501959"/>
            <a:ext cx="1662897" cy="1339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58" dirty="0">
                <a:solidFill>
                  <a:srgbClr val="000000"/>
                </a:solidFill>
                <a:latin typeface="Helvetica" panose="020B0604020202020204" pitchFamily="34" charset="0"/>
                <a:ea typeface="Roboto" charset="0"/>
                <a:cs typeface="Helvetica" panose="020B0604020202020204" pitchFamily="34" charset="0"/>
              </a:rPr>
              <a:t>In this diagram, the “state.edu” campus network is connected to other networks of the Internet via two ISPs: Cogent and Verizon.</a:t>
            </a:r>
            <a:endParaRPr lang="en-US" sz="1158" dirty="0">
              <a:latin typeface="Helvetica" panose="020B0604020202020204" pitchFamily="34" charset="0"/>
              <a:ea typeface="Roboto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334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521650" y="1433439"/>
            <a:ext cx="6560230" cy="57491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Helvetica" panose="020B0604020202020204" pitchFamily="34" charset="0"/>
                <a:ea typeface="Roboto" charset="0"/>
                <a:cs typeface="Helvetica" panose="020B0604020202020204" pitchFamily="34" charset="0"/>
              </a:rPr>
              <a:t>There’s Another Internet?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882054" y="2106734"/>
            <a:ext cx="8316516" cy="0"/>
          </a:xfrm>
          <a:prstGeom prst="line">
            <a:avLst/>
          </a:prstGeom>
          <a:ln w="76200">
            <a:solidFill>
              <a:srgbClr val="006CA7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496" y="1420500"/>
            <a:ext cx="443148" cy="443148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82054" y="2551261"/>
            <a:ext cx="8316516" cy="341845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" panose="020B0604020202020204" pitchFamily="34" charset="0"/>
                <a:ea typeface="Roboto" charset="0"/>
                <a:cs typeface="Helvetica" panose="020B0604020202020204" pitchFamily="34" charset="0"/>
              </a:rPr>
              <a:t>Internet2 is a research network created by a consortium of research, academic, industry, and government firms. </a:t>
            </a:r>
          </a:p>
          <a:p>
            <a:r>
              <a:rPr lang="en-US" sz="2400" dirty="0">
                <a:latin typeface="Helvetica" panose="020B0604020202020204" pitchFamily="34" charset="0"/>
                <a:ea typeface="Roboto" charset="0"/>
                <a:cs typeface="Helvetica" panose="020B0604020202020204" pitchFamily="34" charset="0"/>
              </a:rPr>
              <a:t>These organizations have collectively set up a high-performance network running at speeds of up to one hundred gigabits per second to support and experiment with demanding applications. </a:t>
            </a:r>
          </a:p>
        </p:txBody>
      </p:sp>
    </p:spTree>
    <p:extLst>
      <p:ext uri="{BB962C8B-B14F-4D97-AF65-F5344CB8AC3E}">
        <p14:creationId xmlns:p14="http://schemas.microsoft.com/office/powerpoint/2010/main" val="4287745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1077912" y="-258763"/>
            <a:ext cx="8231646" cy="1175949"/>
          </a:xfrm>
        </p:spPr>
        <p:txBody>
          <a:bodyPr/>
          <a:lstStyle/>
          <a:p>
            <a:r>
              <a:rPr lang="en-US" altLang="en-US" dirty="0"/>
              <a:t>Business Case Analysis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168521" y="1343942"/>
            <a:ext cx="9351598" cy="5543762"/>
          </a:xfrm>
        </p:spPr>
        <p:txBody>
          <a:bodyPr/>
          <a:lstStyle/>
          <a:p>
            <a:pPr marL="379729" indent="-379729">
              <a:lnSpc>
                <a:spcPct val="80000"/>
              </a:lnSpc>
              <a:spcBef>
                <a:spcPct val="40000"/>
              </a:spcBef>
            </a:pPr>
            <a:r>
              <a:rPr lang="en-US" altLang="en-US" sz="2400" dirty="0">
                <a:cs typeface="Tahoma" pitchFamily="34" charset="0"/>
              </a:rPr>
              <a:t>Read the Case.</a:t>
            </a:r>
          </a:p>
          <a:p>
            <a:pPr marL="820704" lvl="2" indent="-379729">
              <a:lnSpc>
                <a:spcPct val="80000"/>
              </a:lnSpc>
              <a:spcBef>
                <a:spcPct val="40000"/>
              </a:spcBef>
            </a:pPr>
            <a:r>
              <a:rPr lang="en-US" altLang="en-US" sz="2000" dirty="0">
                <a:cs typeface="Tahoma" pitchFamily="34" charset="0"/>
              </a:rPr>
              <a:t>The Case is a “story” about a relevant IT company or situation intended to provide experiential learning about the topics in this course.</a:t>
            </a:r>
            <a:endParaRPr lang="en-US" altLang="en-US" sz="2800" dirty="0">
              <a:cs typeface="Tahoma" pitchFamily="34" charset="0"/>
            </a:endParaRPr>
          </a:p>
          <a:p>
            <a:pPr marL="379729" indent="-379729">
              <a:lnSpc>
                <a:spcPct val="80000"/>
              </a:lnSpc>
              <a:spcBef>
                <a:spcPct val="40000"/>
              </a:spcBef>
            </a:pPr>
            <a:r>
              <a:rPr lang="en-US" altLang="en-US" sz="2400" dirty="0">
                <a:cs typeface="Tahoma" pitchFamily="34" charset="0"/>
              </a:rPr>
              <a:t>Read the Case Questions.</a:t>
            </a:r>
          </a:p>
          <a:p>
            <a:pPr marL="379729" indent="-379729">
              <a:lnSpc>
                <a:spcPct val="80000"/>
              </a:lnSpc>
              <a:spcBef>
                <a:spcPct val="40000"/>
              </a:spcBef>
            </a:pPr>
            <a:r>
              <a:rPr lang="en-US" altLang="en-US" sz="2400" dirty="0">
                <a:cs typeface="Tahoma" pitchFamily="34" charset="0"/>
              </a:rPr>
              <a:t>Re-read the case with the questions in mind.</a:t>
            </a:r>
          </a:p>
          <a:p>
            <a:pPr marL="379729" indent="-379729">
              <a:lnSpc>
                <a:spcPct val="80000"/>
              </a:lnSpc>
              <a:spcBef>
                <a:spcPct val="40000"/>
              </a:spcBef>
            </a:pPr>
            <a:r>
              <a:rPr lang="en-US" altLang="en-US" sz="2400" dirty="0">
                <a:cs typeface="Tahoma" pitchFamily="34" charset="0"/>
              </a:rPr>
              <a:t>Research material about the company on its website, financial sites (</a:t>
            </a:r>
            <a:r>
              <a:rPr lang="en-US" altLang="en-US" sz="2000" dirty="0">
                <a:solidFill>
                  <a:srgbClr val="CC0000"/>
                </a:solidFill>
                <a:cs typeface="Tahoma" pitchFamily="34" charset="0"/>
                <a:hlinkClick r:id="rId3"/>
              </a:rPr>
              <a:t>www.reuters.com/finance/stocks</a:t>
            </a:r>
            <a:r>
              <a:rPr lang="en-US" altLang="en-US" sz="2000" dirty="0">
                <a:solidFill>
                  <a:srgbClr val="7030A0"/>
                </a:solidFill>
                <a:cs typeface="Tahoma" pitchFamily="34" charset="0"/>
                <a:hlinkClick r:id="rId3"/>
              </a:rPr>
              <a:t>, www.google.com/finance</a:t>
            </a:r>
            <a:r>
              <a:rPr lang="en-US" altLang="en-US" sz="2000" dirty="0">
                <a:solidFill>
                  <a:srgbClr val="7030A0"/>
                </a:solidFill>
                <a:cs typeface="Tahoma" pitchFamily="34" charset="0"/>
              </a:rPr>
              <a:t>, </a:t>
            </a:r>
            <a:r>
              <a:rPr lang="en-US" altLang="en-US" sz="2000" dirty="0">
                <a:cs typeface="Tahoma" pitchFamily="34" charset="0"/>
                <a:hlinkClick r:id="rId4"/>
              </a:rPr>
              <a:t>www.finance.yahoo.com</a:t>
            </a:r>
            <a:r>
              <a:rPr lang="en-US" altLang="en-US" sz="2400" dirty="0">
                <a:cs typeface="Tahoma" pitchFamily="34" charset="0"/>
              </a:rPr>
              <a:t>), and other current media.</a:t>
            </a:r>
          </a:p>
          <a:p>
            <a:pPr marL="379729" indent="-379729">
              <a:lnSpc>
                <a:spcPct val="80000"/>
              </a:lnSpc>
              <a:spcBef>
                <a:spcPct val="40000"/>
              </a:spcBef>
            </a:pPr>
            <a:r>
              <a:rPr lang="en-US" altLang="en-US" sz="2400" dirty="0">
                <a:cs typeface="Tahoma" pitchFamily="34" charset="0"/>
              </a:rPr>
              <a:t>Think about the Case questions.  You are encouraged to meet in groups to discuss the case questions.</a:t>
            </a:r>
          </a:p>
          <a:p>
            <a:pPr marL="379729" indent="-379729">
              <a:lnSpc>
                <a:spcPct val="80000"/>
              </a:lnSpc>
              <a:spcBef>
                <a:spcPct val="40000"/>
              </a:spcBef>
            </a:pPr>
            <a:r>
              <a:rPr lang="en-US" altLang="en-US" sz="2400" dirty="0">
                <a:solidFill>
                  <a:srgbClr val="FF0000"/>
                </a:solidFill>
                <a:cs typeface="Tahoma" pitchFamily="34" charset="0"/>
              </a:rPr>
              <a:t>Be prepared to discuss and answer all </a:t>
            </a:r>
            <a:r>
              <a:rPr lang="en-US" altLang="en-US" sz="2400" dirty="0">
                <a:cs typeface="Tahoma" pitchFamily="34" charset="0"/>
              </a:rPr>
              <a:t>the Case Questions during class.</a:t>
            </a:r>
          </a:p>
          <a:p>
            <a:pPr marL="379729" indent="-379729">
              <a:lnSpc>
                <a:spcPct val="80000"/>
              </a:lnSpc>
              <a:spcBef>
                <a:spcPct val="40000"/>
              </a:spcBef>
            </a:pPr>
            <a:r>
              <a:rPr lang="en-US" altLang="en-US" sz="2400" dirty="0">
                <a:solidFill>
                  <a:srgbClr val="FF0000"/>
                </a:solidFill>
                <a:cs typeface="Tahoma" pitchFamily="34" charset="0"/>
              </a:rPr>
              <a:t>Write and submit the answer</a:t>
            </a:r>
            <a:r>
              <a:rPr lang="en-US" altLang="en-US" sz="2400" dirty="0">
                <a:cs typeface="Tahoma" pitchFamily="34" charset="0"/>
              </a:rPr>
              <a:t> to the one written Case question that is to be submitted on LMS individually prior to class.</a:t>
            </a:r>
          </a:p>
        </p:txBody>
      </p:sp>
    </p:spTree>
    <p:extLst>
      <p:ext uri="{BB962C8B-B14F-4D97-AF65-F5344CB8AC3E}">
        <p14:creationId xmlns:p14="http://schemas.microsoft.com/office/powerpoint/2010/main" val="808313102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17525" y="-411163"/>
            <a:ext cx="8866187" cy="1473200"/>
          </a:xfrm>
        </p:spPr>
        <p:txBody>
          <a:bodyPr/>
          <a:lstStyle/>
          <a:p>
            <a:r>
              <a:rPr lang="en-US" sz="3600" dirty="0"/>
              <a:t>What is the “Last Mile Problem”</a:t>
            </a:r>
          </a:p>
        </p:txBody>
      </p:sp>
    </p:spTree>
    <p:extLst>
      <p:ext uri="{BB962C8B-B14F-4D97-AF65-F5344CB8AC3E}">
        <p14:creationId xmlns:p14="http://schemas.microsoft.com/office/powerpoint/2010/main" val="31882162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4838" y="-334963"/>
            <a:ext cx="8866187" cy="1473200"/>
          </a:xfrm>
        </p:spPr>
        <p:txBody>
          <a:bodyPr/>
          <a:lstStyle/>
          <a:p>
            <a:r>
              <a:rPr lang="en-US" sz="4400" dirty="0"/>
              <a:t>Cable broadband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04508" y="1493837"/>
            <a:ext cx="5310032" cy="4878153"/>
          </a:xfrm>
        </p:spPr>
        <p:txBody>
          <a:bodyPr/>
          <a:lstStyle/>
          <a:p>
            <a:r>
              <a:rPr lang="en-US" altLang="en-US" dirty="0"/>
              <a:t>Uses thick copper wire to offer broadband access.</a:t>
            </a:r>
          </a:p>
          <a:p>
            <a:pPr lvl="1"/>
            <a:r>
              <a:rPr lang="en-US" altLang="en-US" b="1" dirty="0">
                <a:solidFill>
                  <a:schemeClr val="accent6">
                    <a:lumMod val="75000"/>
                  </a:schemeClr>
                </a:solidFill>
              </a:rPr>
              <a:t>Coaxial cable:</a:t>
            </a:r>
            <a:r>
              <a:rPr lang="en-US" altLang="en-US" dirty="0"/>
              <a:t> Insulated copper cable used by television providers.</a:t>
            </a:r>
          </a:p>
          <a:p>
            <a:pPr lvl="1"/>
            <a:r>
              <a:rPr lang="en-US" altLang="en-US" dirty="0"/>
              <a:t>Has shielding that reduces electrical interference.</a:t>
            </a:r>
          </a:p>
          <a:p>
            <a:pPr lvl="2"/>
            <a:r>
              <a:rPr lang="en-US" altLang="en-US" dirty="0"/>
              <a:t>Allows cable signals to travel longer distances without degrading and with less chance of interference.</a:t>
            </a:r>
          </a:p>
          <a:p>
            <a:r>
              <a:rPr lang="en-US" altLang="en-US" dirty="0"/>
              <a:t>Limitation: Requires customers to share bandwidth with neighbors.</a:t>
            </a:r>
          </a:p>
        </p:txBody>
      </p:sp>
      <p:pic>
        <p:nvPicPr>
          <p:cNvPr id="1026" name="Picture 2" descr="http://upload.wikimedia.org/wikipedia/commons/thumb/2/2b/Cable-harness-coaxials-0a.jpg/800px-Cable-harness-coaxials-0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540" y="2731708"/>
            <a:ext cx="4050009" cy="300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367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838" y="-436563"/>
            <a:ext cx="8866187" cy="1473200"/>
          </a:xfrm>
        </p:spPr>
        <p:txBody>
          <a:bodyPr/>
          <a:lstStyle/>
          <a:p>
            <a:r>
              <a:rPr lang="en-US" altLang="en-US" sz="4400" dirty="0"/>
              <a:t>Fiber to the Home (FTTH)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508" y="1111484"/>
            <a:ext cx="4243644" cy="4878153"/>
          </a:xfrm>
        </p:spPr>
        <p:txBody>
          <a:bodyPr/>
          <a:lstStyle/>
          <a:p>
            <a:r>
              <a:rPr lang="en-US" altLang="en-US" dirty="0"/>
              <a:t>Broadband service provided via light-transmitting fiber-optic cables.</a:t>
            </a:r>
          </a:p>
          <a:p>
            <a:r>
              <a:rPr lang="en-US" altLang="en-US" dirty="0"/>
              <a:t>Fastest last-mile technology and works easily over long distances.</a:t>
            </a:r>
          </a:p>
          <a:p>
            <a:r>
              <a:rPr lang="en-US" altLang="en-US" dirty="0"/>
              <a:t>Limitations:</a:t>
            </a:r>
          </a:p>
          <a:p>
            <a:pPr lvl="1"/>
            <a:r>
              <a:rPr lang="en-US" altLang="en-US" dirty="0"/>
              <a:t>Need to build fiber infrastructure from scratch.</a:t>
            </a:r>
          </a:p>
          <a:p>
            <a:pPr lvl="1"/>
            <a:r>
              <a:rPr lang="en-US" altLang="en-US" dirty="0"/>
              <a:t>Cost of building is enormous.</a:t>
            </a:r>
          </a:p>
          <a:p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74"/>
          <a:stretch/>
        </p:blipFill>
        <p:spPr>
          <a:xfrm>
            <a:off x="5361689" y="1589568"/>
            <a:ext cx="3973394" cy="519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154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838" y="-411163"/>
            <a:ext cx="8866187" cy="1473200"/>
          </a:xfrm>
        </p:spPr>
        <p:txBody>
          <a:bodyPr/>
          <a:lstStyle/>
          <a:p>
            <a:r>
              <a:rPr lang="en-US" altLang="en-US" sz="4400" dirty="0"/>
              <a:t>Wireless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507" y="1589568"/>
            <a:ext cx="4886398" cy="5718117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Mobile wireless service from cell phone access providers is delivered via cell towers.</a:t>
            </a:r>
          </a:p>
          <a:p>
            <a:r>
              <a:rPr lang="en-US" altLang="en-US" dirty="0"/>
              <a:t>Providers require a wireless spectrum.</a:t>
            </a:r>
          </a:p>
          <a:p>
            <a:pPr lvl="1"/>
            <a:r>
              <a:rPr lang="en-US" altLang="en-US" b="1" dirty="0">
                <a:solidFill>
                  <a:schemeClr val="accent6">
                    <a:lumMod val="75000"/>
                  </a:schemeClr>
                </a:solidFill>
              </a:rPr>
              <a:t>Wireless spectrum:</a:t>
            </a:r>
            <a:r>
              <a:rPr lang="en-US" altLang="en-US" dirty="0"/>
              <a:t> electromagnetic frequencies used for communication.</a:t>
            </a:r>
          </a:p>
          <a:p>
            <a:pPr lvl="2"/>
            <a:r>
              <a:rPr lang="en-US" altLang="en-US" dirty="0"/>
              <a:t>Most mobile cell phone services have to license spectrum.</a:t>
            </a:r>
          </a:p>
          <a:p>
            <a:pPr lvl="2"/>
            <a:r>
              <a:rPr lang="en-US" altLang="en-US" dirty="0"/>
              <a:t>High-stakes regional bidding wars whenever governments put new spectrum up for license</a:t>
            </a:r>
          </a:p>
        </p:txBody>
      </p:sp>
      <p:pic>
        <p:nvPicPr>
          <p:cNvPr id="2050" name="Picture 2" descr="File:Cell tower in Valdosta, Georgia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50"/>
          <a:stretch/>
        </p:blipFill>
        <p:spPr bwMode="auto">
          <a:xfrm>
            <a:off x="5829148" y="1589569"/>
            <a:ext cx="3038478" cy="545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39451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611312" y="579437"/>
            <a:ext cx="8104307" cy="53821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46" dirty="0">
                <a:latin typeface="Helvetica" panose="020B0604020202020204" pitchFamily="34" charset="0"/>
                <a:ea typeface="Roboto" charset="0"/>
                <a:cs typeface="Helvetica" panose="020B0604020202020204" pitchFamily="34" charset="0"/>
              </a:rPr>
              <a:t>Average Demand Usage by Function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58215" y="1252731"/>
            <a:ext cx="8316516" cy="0"/>
          </a:xfrm>
          <a:prstGeom prst="line">
            <a:avLst/>
          </a:prstGeom>
          <a:ln w="76200">
            <a:solidFill>
              <a:srgbClr val="006CA7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657" y="566497"/>
            <a:ext cx="443148" cy="4431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64751" y="39253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416371"/>
              </p:ext>
            </p:extLst>
          </p:nvPr>
        </p:nvGraphicFramePr>
        <p:xfrm>
          <a:off x="837413" y="1859918"/>
          <a:ext cx="8316515" cy="4558454"/>
        </p:xfrm>
        <a:graphic>
          <a:graphicData uri="http://schemas.openxmlformats.org/drawingml/2006/table">
            <a:tbl>
              <a:tblPr/>
              <a:tblGrid>
                <a:gridCol w="38070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9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2554">
                <a:tc>
                  <a:txBody>
                    <a:bodyPr/>
                    <a:lstStyle/>
                    <a:p>
                      <a:r>
                        <a:rPr lang="en-US" sz="2400" b="1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Usage</a:t>
                      </a:r>
                    </a:p>
                  </a:txBody>
                  <a:tcPr marL="63004" marR="63004" marT="31502" marB="31502" anchor="ctr">
                    <a:lnL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A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Demand</a:t>
                      </a:r>
                    </a:p>
                  </a:txBody>
                  <a:tcPr marL="63004" marR="63004" marT="31502" marB="31502" anchor="ctr">
                    <a:lnL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A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2554"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Voice Calls</a:t>
                      </a:r>
                    </a:p>
                  </a:txBody>
                  <a:tcPr marL="63004" marR="63004" marT="31502" marB="31502" anchor="ctr">
                    <a:lnL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24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 MB/hr.</a:t>
                      </a:r>
                    </a:p>
                  </a:txBody>
                  <a:tcPr marL="63004" marR="63004" marT="31502" marB="31502" anchor="ctr">
                    <a:lnL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2554"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iPhone Browsing</a:t>
                      </a:r>
                    </a:p>
                  </a:txBody>
                  <a:tcPr marL="63004" marR="63004" marT="31502" marB="31502" anchor="ctr">
                    <a:lnL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24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40–60 MB/hr.</a:t>
                      </a:r>
                    </a:p>
                  </a:txBody>
                  <a:tcPr marL="63004" marR="63004" marT="31502" marB="31502" anchor="ctr">
                    <a:lnL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2554"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Net Radio</a:t>
                      </a:r>
                    </a:p>
                  </a:txBody>
                  <a:tcPr marL="63004" marR="63004" marT="31502" marB="31502" anchor="ctr">
                    <a:lnL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24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60 MB/hr.</a:t>
                      </a:r>
                    </a:p>
                  </a:txBody>
                  <a:tcPr marL="63004" marR="63004" marT="31502" marB="31502" anchor="ctr">
                    <a:lnL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2554"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YouTube</a:t>
                      </a:r>
                    </a:p>
                  </a:txBody>
                  <a:tcPr marL="63004" marR="63004" marT="31502" marB="31502" anchor="ctr">
                    <a:lnL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2400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200–400 MB/hr.</a:t>
                      </a:r>
                    </a:p>
                  </a:txBody>
                  <a:tcPr marL="63004" marR="63004" marT="31502" marB="31502" anchor="ctr">
                    <a:lnL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45684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Conventional mobile phones use an estimated 100 MB/month, iPhones 560 MB/month, and iPads almost 1 GB/month.</a:t>
                      </a:r>
                    </a:p>
                  </a:txBody>
                  <a:tcPr marL="63004" marR="63004" marT="31502" marB="31502" anchor="ctr">
                    <a:lnL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693043" y="3003413"/>
            <a:ext cx="152751" cy="534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75605" tIns="37802" rIns="75605" bIns="37802" numCol="1" anchor="ctr" anchorCtr="0" compatLnSpc="1">
            <a:prstTxWarp prst="textNoShape">
              <a:avLst/>
            </a:prstTxWarp>
            <a:spAutoFit/>
          </a:bodyPr>
          <a:lstStyle/>
          <a:p>
            <a:pPr defTabSz="756026"/>
            <a:r>
              <a:rPr lang="x-none" altLang="x-none" sz="1488">
                <a:latin typeface="Arial" charset="0"/>
              </a:rPr>
              <a:t/>
            </a:r>
            <a:br>
              <a:rPr lang="x-none" altLang="x-none" sz="1488">
                <a:latin typeface="Arial" charset="0"/>
              </a:rPr>
            </a:br>
            <a:endParaRPr lang="x-none" altLang="x-none" sz="1488"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11312" y="7043354"/>
            <a:ext cx="6555318" cy="245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92" dirty="0">
                <a:solidFill>
                  <a:srgbClr val="000000"/>
                </a:solidFill>
                <a:latin typeface="Helvetica" panose="020B0604020202020204" pitchFamily="34" charset="0"/>
                <a:ea typeface="Roboto" charset="0"/>
                <a:cs typeface="Helvetica" panose="020B0604020202020204" pitchFamily="34" charset="0"/>
              </a:rPr>
              <a:t>Source: Based on information from R. Farzad, “The Truth about Bandwidth,” BusinessWeek, February 3, 2010.</a:t>
            </a:r>
            <a:endParaRPr lang="en-US" sz="992" dirty="0">
              <a:latin typeface="Helvetica" panose="020B0604020202020204" pitchFamily="34" charset="0"/>
              <a:ea typeface="Roboto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1721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838" y="-487363"/>
            <a:ext cx="8866187" cy="1473200"/>
          </a:xfrm>
        </p:spPr>
        <p:txBody>
          <a:bodyPr/>
          <a:lstStyle/>
          <a:p>
            <a:r>
              <a:rPr lang="en-US" altLang="en-US" sz="4400" dirty="0"/>
              <a:t>Wi-Fi and Other Hotspots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507" y="1338320"/>
            <a:ext cx="9071610" cy="5718117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b="1" dirty="0">
                <a:solidFill>
                  <a:schemeClr val="accent6">
                    <a:lumMod val="75000"/>
                  </a:schemeClr>
                </a:solidFill>
              </a:rPr>
              <a:t>Wi-Fi:</a:t>
            </a:r>
            <a:r>
              <a:rPr lang="en-US" altLang="en-US" dirty="0"/>
              <a:t> Wireless local-area networking devices</a:t>
            </a:r>
          </a:p>
          <a:p>
            <a:pPr lvl="1"/>
            <a:r>
              <a:rPr lang="en-US" altLang="en-US" dirty="0"/>
              <a:t>Stands for wireless fidelity.</a:t>
            </a:r>
          </a:p>
          <a:p>
            <a:pPr lvl="1"/>
            <a:r>
              <a:rPr lang="en-US" altLang="en-US" dirty="0"/>
              <a:t>Wi-Fi antennas are built into their chipsets.</a:t>
            </a:r>
          </a:p>
          <a:p>
            <a:pPr lvl="1"/>
            <a:r>
              <a:rPr lang="en-US" altLang="en-US" dirty="0"/>
              <a:t>To connect to the Internet, a device needs to be within range of a base station or hotspot.</a:t>
            </a:r>
          </a:p>
          <a:p>
            <a:r>
              <a:rPr lang="en-US" altLang="en-US" dirty="0"/>
              <a:t>Wi-Fi base stations used in the home are usually bought by end users.</a:t>
            </a:r>
          </a:p>
          <a:p>
            <a:pPr lvl="1"/>
            <a:r>
              <a:rPr lang="en-US" altLang="en-US" dirty="0"/>
              <a:t>They are then connected to a cable, DSL, or fiber provider.</a:t>
            </a:r>
          </a:p>
          <a:p>
            <a:r>
              <a:rPr lang="en-US" altLang="en-US" dirty="0"/>
              <a:t>Wi-Fi equipped mobile devices also offer an opportunity to act as a personal hotspot.</a:t>
            </a:r>
          </a:p>
          <a:p>
            <a:pPr lvl="1"/>
            <a:r>
              <a:rPr lang="en-US" altLang="en-US" dirty="0"/>
              <a:t>Connect to the Internet via the cell network</a:t>
            </a:r>
          </a:p>
          <a:p>
            <a:pPr lvl="1"/>
            <a:r>
              <a:rPr lang="en-US" altLang="en-US" dirty="0"/>
              <a:t>Allow nearby devices to also connect to the Internet.</a:t>
            </a:r>
          </a:p>
          <a:p>
            <a:r>
              <a:rPr lang="en-US" altLang="en-US" b="1" dirty="0">
                <a:solidFill>
                  <a:schemeClr val="accent6">
                    <a:lumMod val="75000"/>
                  </a:schemeClr>
                </a:solidFill>
              </a:rPr>
              <a:t>Bluetooth: </a:t>
            </a:r>
            <a:r>
              <a:rPr lang="en-US" altLang="en-US" dirty="0"/>
              <a:t>a standard for short-range wireless connectivity, typically meant to eliminate cabling used for things like speakers, printers, cameras, etc…</a:t>
            </a:r>
            <a:endParaRPr lang="en-US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449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077912" y="-258763"/>
            <a:ext cx="8231646" cy="1175949"/>
          </a:xfrm>
        </p:spPr>
        <p:txBody>
          <a:bodyPr/>
          <a:lstStyle/>
          <a:p>
            <a:r>
              <a:rPr lang="en-US" altLang="en-US" sz="3968" dirty="0"/>
              <a:t>How to Write the Business Case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849312" y="1427938"/>
            <a:ext cx="8726805" cy="5627758"/>
          </a:xfrm>
        </p:spPr>
        <p:txBody>
          <a:bodyPr/>
          <a:lstStyle/>
          <a:p>
            <a:pPr marL="255486" indent="-255486">
              <a:lnSpc>
                <a:spcPct val="80000"/>
              </a:lnSpc>
              <a:spcBef>
                <a:spcPct val="40000"/>
              </a:spcBef>
            </a:pPr>
            <a:r>
              <a:rPr lang="en-US" altLang="en-US" sz="2400" dirty="0">
                <a:cs typeface="Tahoma" pitchFamily="34" charset="0"/>
              </a:rPr>
              <a:t>Do</a:t>
            </a:r>
            <a:r>
              <a:rPr lang="en-US" altLang="en-US" sz="2400" b="1" dirty="0">
                <a:cs typeface="Tahoma" pitchFamily="34" charset="0"/>
              </a:rPr>
              <a:t> </a:t>
            </a:r>
            <a:r>
              <a:rPr lang="en-US" altLang="en-US" sz="2400" b="1" dirty="0">
                <a:solidFill>
                  <a:srgbClr val="FF0000"/>
                </a:solidFill>
                <a:cs typeface="Tahoma" pitchFamily="34" charset="0"/>
              </a:rPr>
              <a:t>not</a:t>
            </a:r>
            <a:r>
              <a:rPr lang="en-US" altLang="en-US" sz="2400" b="1" dirty="0">
                <a:cs typeface="Tahoma" pitchFamily="34" charset="0"/>
              </a:rPr>
              <a:t> </a:t>
            </a:r>
            <a:r>
              <a:rPr lang="en-US" altLang="en-US" sz="2400" dirty="0">
                <a:cs typeface="Tahoma" pitchFamily="34" charset="0"/>
              </a:rPr>
              <a:t>simply summarize the Case.</a:t>
            </a:r>
          </a:p>
          <a:p>
            <a:pPr marL="255486" indent="-255486">
              <a:lnSpc>
                <a:spcPct val="80000"/>
              </a:lnSpc>
              <a:spcBef>
                <a:spcPct val="40000"/>
              </a:spcBef>
            </a:pPr>
            <a:r>
              <a:rPr lang="en-US" altLang="en-US" sz="2400" dirty="0">
                <a:cs typeface="Tahoma" pitchFamily="34" charset="0"/>
              </a:rPr>
              <a:t>Be sure  to </a:t>
            </a:r>
            <a:r>
              <a:rPr lang="en-US" altLang="en-US" sz="2400" b="1" dirty="0">
                <a:solidFill>
                  <a:srgbClr val="FF0000"/>
                </a:solidFill>
                <a:cs typeface="Tahoma" pitchFamily="34" charset="0"/>
              </a:rPr>
              <a:t>Answer the Question(s)</a:t>
            </a:r>
            <a:r>
              <a:rPr lang="en-US" altLang="en-US" sz="2400" dirty="0">
                <a:cs typeface="Tahoma" pitchFamily="34" charset="0"/>
              </a:rPr>
              <a:t>.</a:t>
            </a:r>
          </a:p>
          <a:p>
            <a:pPr marL="255486" indent="-255486">
              <a:lnSpc>
                <a:spcPct val="80000"/>
              </a:lnSpc>
              <a:spcBef>
                <a:spcPct val="40000"/>
              </a:spcBef>
            </a:pPr>
            <a:r>
              <a:rPr lang="en-US" altLang="en-US" sz="2400" dirty="0">
                <a:cs typeface="Tahoma" pitchFamily="34" charset="0"/>
              </a:rPr>
              <a:t>The </a:t>
            </a:r>
            <a:r>
              <a:rPr lang="en-US" altLang="en-US" sz="2400" b="1" dirty="0">
                <a:cs typeface="Tahoma" pitchFamily="34" charset="0"/>
              </a:rPr>
              <a:t>length</a:t>
            </a:r>
            <a:r>
              <a:rPr lang="en-US" altLang="en-US" sz="2400" dirty="0">
                <a:cs typeface="Tahoma" pitchFamily="34" charset="0"/>
              </a:rPr>
              <a:t> should be </a:t>
            </a:r>
            <a:r>
              <a:rPr lang="en-US" altLang="en-US" sz="2400" b="1" dirty="0">
                <a:cs typeface="Tahoma" pitchFamily="34" charset="0"/>
              </a:rPr>
              <a:t>1-2 pages</a:t>
            </a:r>
            <a:r>
              <a:rPr lang="en-US" altLang="en-US" sz="2400" dirty="0">
                <a:cs typeface="Tahoma" pitchFamily="34" charset="0"/>
              </a:rPr>
              <a:t>, single-spaced, 12 point font with normal borders.</a:t>
            </a:r>
          </a:p>
          <a:p>
            <a:pPr marL="255486" indent="-255486">
              <a:lnSpc>
                <a:spcPct val="80000"/>
              </a:lnSpc>
              <a:spcBef>
                <a:spcPct val="40000"/>
              </a:spcBef>
            </a:pPr>
            <a:r>
              <a:rPr lang="en-US" altLang="en-US" sz="2400" dirty="0">
                <a:cs typeface="Tahoma" pitchFamily="34" charset="0"/>
              </a:rPr>
              <a:t>Use both </a:t>
            </a:r>
            <a:r>
              <a:rPr lang="en-US" altLang="en-US" sz="2400" b="1" dirty="0">
                <a:solidFill>
                  <a:srgbClr val="FF0000"/>
                </a:solidFill>
                <a:cs typeface="Tahoma" pitchFamily="34" charset="0"/>
              </a:rPr>
              <a:t>qualitative</a:t>
            </a:r>
            <a:r>
              <a:rPr lang="en-US" altLang="en-US" sz="2400" b="1" dirty="0">
                <a:cs typeface="Tahoma" pitchFamily="34" charset="0"/>
              </a:rPr>
              <a:t>  and </a:t>
            </a:r>
            <a:r>
              <a:rPr lang="en-US" altLang="en-US" sz="2400" b="1" dirty="0">
                <a:solidFill>
                  <a:srgbClr val="FF0000"/>
                </a:solidFill>
                <a:cs typeface="Tahoma" pitchFamily="34" charset="0"/>
              </a:rPr>
              <a:t>quantitative</a:t>
            </a:r>
            <a:r>
              <a:rPr lang="en-US" altLang="en-US" sz="2400" b="1" dirty="0">
                <a:cs typeface="Tahoma" pitchFamily="34" charset="0"/>
              </a:rPr>
              <a:t> arguments </a:t>
            </a:r>
            <a:r>
              <a:rPr lang="en-US" altLang="en-US" sz="2400" dirty="0">
                <a:cs typeface="Tahoma" pitchFamily="34" charset="0"/>
              </a:rPr>
              <a:t>to support your answer.</a:t>
            </a:r>
          </a:p>
          <a:p>
            <a:pPr marL="255486" indent="-255486">
              <a:lnSpc>
                <a:spcPct val="80000"/>
              </a:lnSpc>
              <a:spcBef>
                <a:spcPct val="40000"/>
              </a:spcBef>
            </a:pPr>
            <a:r>
              <a:rPr lang="en-US" altLang="en-US" sz="2400" dirty="0">
                <a:cs typeface="Tahoma" pitchFamily="34" charset="0"/>
              </a:rPr>
              <a:t>Use </a:t>
            </a:r>
            <a:r>
              <a:rPr lang="en-US" altLang="en-US" sz="2400" b="1" dirty="0">
                <a:cs typeface="Tahoma" pitchFamily="34" charset="0"/>
              </a:rPr>
              <a:t>concepts and data </a:t>
            </a:r>
            <a:r>
              <a:rPr lang="en-US" altLang="en-US" sz="2400" dirty="0">
                <a:cs typeface="Tahoma" pitchFamily="34" charset="0"/>
              </a:rPr>
              <a:t>from the </a:t>
            </a:r>
            <a:r>
              <a:rPr lang="en-US" altLang="en-US" sz="2400" b="1" dirty="0">
                <a:cs typeface="Tahoma" pitchFamily="34" charset="0"/>
              </a:rPr>
              <a:t>Case and the FWK textbook</a:t>
            </a:r>
            <a:r>
              <a:rPr lang="en-US" altLang="en-US" sz="2400" dirty="0">
                <a:cs typeface="Tahoma" pitchFamily="34" charset="0"/>
              </a:rPr>
              <a:t>.</a:t>
            </a:r>
          </a:p>
          <a:p>
            <a:pPr marL="255486" indent="-255486">
              <a:lnSpc>
                <a:spcPct val="80000"/>
              </a:lnSpc>
              <a:spcBef>
                <a:spcPct val="40000"/>
              </a:spcBef>
            </a:pPr>
            <a:r>
              <a:rPr lang="en-US" altLang="en-US" sz="2400" dirty="0">
                <a:cs typeface="Tahoma" pitchFamily="34" charset="0"/>
              </a:rPr>
              <a:t>Use </a:t>
            </a:r>
            <a:r>
              <a:rPr lang="en-US" altLang="en-US" sz="2400" b="1" dirty="0">
                <a:cs typeface="Tahoma" pitchFamily="34" charset="0"/>
              </a:rPr>
              <a:t>concepts and data </a:t>
            </a:r>
            <a:r>
              <a:rPr lang="en-US" altLang="en-US" sz="2400" dirty="0">
                <a:cs typeface="Tahoma" pitchFamily="34" charset="0"/>
              </a:rPr>
              <a:t>from online </a:t>
            </a:r>
            <a:r>
              <a:rPr lang="en-US" altLang="en-US" sz="2400" b="1" dirty="0">
                <a:cs typeface="Tahoma" pitchFamily="34" charset="0"/>
              </a:rPr>
              <a:t>research</a:t>
            </a:r>
            <a:r>
              <a:rPr lang="en-US" altLang="en-US" sz="2400" dirty="0">
                <a:cs typeface="Tahoma" pitchFamily="34" charset="0"/>
              </a:rPr>
              <a:t>.</a:t>
            </a:r>
          </a:p>
          <a:p>
            <a:pPr marL="255486" indent="-255486">
              <a:lnSpc>
                <a:spcPct val="80000"/>
              </a:lnSpc>
              <a:spcBef>
                <a:spcPct val="40000"/>
              </a:spcBef>
            </a:pPr>
            <a:r>
              <a:rPr lang="en-US" altLang="en-US" sz="2400" b="1" dirty="0">
                <a:solidFill>
                  <a:srgbClr val="FF0000"/>
                </a:solidFill>
                <a:cs typeface="Tahoma" pitchFamily="34" charset="0"/>
              </a:rPr>
              <a:t>Show insight</a:t>
            </a:r>
            <a:r>
              <a:rPr lang="en-US" altLang="en-US" sz="2400" dirty="0">
                <a:cs typeface="Tahoma" pitchFamily="34" charset="0"/>
              </a:rPr>
              <a:t>.  It is ok to include personal knowledge. </a:t>
            </a:r>
          </a:p>
          <a:p>
            <a:pPr marL="255486" indent="-255486">
              <a:lnSpc>
                <a:spcPct val="80000"/>
              </a:lnSpc>
              <a:spcBef>
                <a:spcPct val="40000"/>
              </a:spcBef>
            </a:pPr>
            <a:r>
              <a:rPr lang="en-US" altLang="en-US" sz="2400" dirty="0">
                <a:cs typeface="Tahoma" pitchFamily="34" charset="0"/>
              </a:rPr>
              <a:t>Words without numbers are fair at best.</a:t>
            </a:r>
          </a:p>
          <a:p>
            <a:pPr marL="255486" indent="-255486">
              <a:lnSpc>
                <a:spcPct val="80000"/>
              </a:lnSpc>
              <a:spcBef>
                <a:spcPct val="40000"/>
              </a:spcBef>
            </a:pPr>
            <a:r>
              <a:rPr lang="en-US" altLang="en-US" sz="2400" dirty="0">
                <a:cs typeface="Tahoma" pitchFamily="34" charset="0"/>
              </a:rPr>
              <a:t>Numbers without words are fair at best.</a:t>
            </a:r>
          </a:p>
          <a:p>
            <a:pPr marL="255486" indent="-255486">
              <a:lnSpc>
                <a:spcPct val="80000"/>
              </a:lnSpc>
              <a:spcBef>
                <a:spcPct val="40000"/>
              </a:spcBef>
            </a:pPr>
            <a:r>
              <a:rPr lang="en-US" altLang="en-US" sz="2400" dirty="0">
                <a:cs typeface="Tahoma" pitchFamily="34" charset="0"/>
              </a:rPr>
              <a:t>Use </a:t>
            </a:r>
            <a:r>
              <a:rPr lang="en-US" altLang="en-US" sz="2400" b="1" dirty="0">
                <a:cs typeface="Tahoma" pitchFamily="34" charset="0"/>
              </a:rPr>
              <a:t>good quality English language</a:t>
            </a:r>
            <a:r>
              <a:rPr lang="en-US" altLang="en-US" sz="2400" dirty="0">
                <a:cs typeface="Tahoma" pitchFamily="34" charset="0"/>
              </a:rPr>
              <a:t>: style, rhetoric, grammar, spelling, references.</a:t>
            </a:r>
          </a:p>
        </p:txBody>
      </p:sp>
    </p:spTree>
    <p:extLst>
      <p:ext uri="{BB962C8B-B14F-4D97-AF65-F5344CB8AC3E}">
        <p14:creationId xmlns:p14="http://schemas.microsoft.com/office/powerpoint/2010/main" val="123933758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838" y="119063"/>
            <a:ext cx="8866187" cy="1374774"/>
          </a:xfrm>
        </p:spPr>
        <p:txBody>
          <a:bodyPr/>
          <a:lstStyle/>
          <a:p>
            <a:r>
              <a:rPr lang="en-US" sz="4000" dirty="0" smtClean="0"/>
              <a:t>Current Events: </a:t>
            </a:r>
            <a:br>
              <a:rPr lang="en-US" sz="4000" dirty="0" smtClean="0"/>
            </a:br>
            <a:r>
              <a:rPr lang="en-US" sz="4000" dirty="0" smtClean="0"/>
              <a:t>What is happening this week?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655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838" y="119063"/>
            <a:ext cx="8866187" cy="1222374"/>
          </a:xfrm>
        </p:spPr>
        <p:txBody>
          <a:bodyPr/>
          <a:lstStyle/>
          <a:p>
            <a:r>
              <a:rPr lang="en-US" sz="4000" dirty="0" smtClean="0"/>
              <a:t>Significant Figures:</a:t>
            </a:r>
            <a:br>
              <a:rPr lang="en-US" sz="4000" dirty="0" smtClean="0"/>
            </a:br>
            <a:r>
              <a:rPr lang="en-US" sz="3600" dirty="0" smtClean="0"/>
              <a:t>Accuracy vs. Precision in Calculations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112" y="1763713"/>
            <a:ext cx="9078913" cy="4787900"/>
          </a:xfrm>
        </p:spPr>
        <p:txBody>
          <a:bodyPr/>
          <a:lstStyle/>
          <a:p>
            <a:r>
              <a:rPr lang="en-US" dirty="0"/>
              <a:t>Significant figures give an indication of the precision attained when taking measurements.</a:t>
            </a:r>
          </a:p>
          <a:p>
            <a:r>
              <a:rPr lang="en-US" dirty="0" smtClean="0"/>
              <a:t>Significant </a:t>
            </a:r>
            <a:r>
              <a:rPr lang="en-US" dirty="0"/>
              <a:t>figures include a number of certain digits, and a final digit that is estimated or rounded off, and is </a:t>
            </a:r>
            <a:r>
              <a:rPr lang="en-US" dirty="0" smtClean="0"/>
              <a:t>questionable.</a:t>
            </a:r>
          </a:p>
          <a:p>
            <a:r>
              <a:rPr lang="en-US" dirty="0" smtClean="0"/>
              <a:t>Any </a:t>
            </a:r>
            <a:r>
              <a:rPr lang="en-US" dirty="0"/>
              <a:t>properly recorded measurement can be said to have a maximum uncertainty or error of plus or minus one-half its last </a:t>
            </a:r>
            <a:r>
              <a:rPr lang="en-US" dirty="0" smtClean="0"/>
              <a:t>digit.</a:t>
            </a:r>
          </a:p>
          <a:p>
            <a:r>
              <a:rPr lang="en-US" dirty="0" smtClean="0"/>
              <a:t>The result of an arithmetic calculation can not have more precision than the least precise number in the calculation.</a:t>
            </a:r>
          </a:p>
        </p:txBody>
      </p:sp>
    </p:spTree>
    <p:extLst>
      <p:ext uri="{BB962C8B-B14F-4D97-AF65-F5344CB8AC3E}">
        <p14:creationId xmlns:p14="http://schemas.microsoft.com/office/powerpoint/2010/main" val="3266836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Chapter 14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0000" lnSpcReduction="20000"/>
          </a:bodyPr>
          <a:lstStyle/>
          <a:p>
            <a:pPr fontAlgn="base"/>
            <a:r>
              <a:rPr lang="en-US" altLang="en-US" dirty="0">
                <a:solidFill>
                  <a:schemeClr val="tx1"/>
                </a:solidFill>
              </a:rPr>
              <a:t>Software in Flux: open source, cloud, and virtualized and </a:t>
            </a:r>
            <a:br>
              <a:rPr lang="en-US" altLang="en-US" dirty="0">
                <a:solidFill>
                  <a:schemeClr val="tx1"/>
                </a:solidFill>
              </a:rPr>
            </a:br>
            <a:r>
              <a:rPr lang="en-US" altLang="en-US" dirty="0">
                <a:solidFill>
                  <a:schemeClr val="tx1"/>
                </a:solidFill>
              </a:rPr>
              <a:t>app-driven shifts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4783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312" y="167993"/>
            <a:ext cx="8651628" cy="1175949"/>
          </a:xfrm>
        </p:spPr>
        <p:txBody>
          <a:bodyPr/>
          <a:lstStyle/>
          <a:p>
            <a:r>
              <a:rPr lang="en-US" altLang="en-US" sz="3200" dirty="0">
                <a:solidFill>
                  <a:srgbClr val="7030A0"/>
                </a:solidFill>
              </a:rPr>
              <a:t>What are advantages of </a:t>
            </a:r>
            <a:br>
              <a:rPr lang="en-US" altLang="en-US" sz="3200" dirty="0">
                <a:solidFill>
                  <a:srgbClr val="7030A0"/>
                </a:solidFill>
              </a:rPr>
            </a:br>
            <a:r>
              <a:rPr lang="en-US" altLang="en-US" sz="3200" dirty="0">
                <a:solidFill>
                  <a:srgbClr val="7030A0"/>
                </a:solidFill>
              </a:rPr>
              <a:t>Open Source Software?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sz="3968" dirty="0">
                <a:solidFill>
                  <a:srgbClr val="00B050"/>
                </a:solidFill>
              </a:rPr>
              <a:t>Advantages</a:t>
            </a:r>
          </a:p>
          <a:p>
            <a:pPr lvl="1"/>
            <a:r>
              <a:rPr lang="en-US" altLang="en-US" sz="3527" dirty="0">
                <a:solidFill>
                  <a:srgbClr val="00B050"/>
                </a:solidFill>
              </a:rPr>
              <a:t>Low cost </a:t>
            </a:r>
          </a:p>
          <a:p>
            <a:pPr lvl="1"/>
            <a:r>
              <a:rPr lang="en-US" altLang="en-US" sz="3527" dirty="0">
                <a:solidFill>
                  <a:srgbClr val="00B050"/>
                </a:solidFill>
              </a:rPr>
              <a:t>Increased reliability</a:t>
            </a:r>
          </a:p>
          <a:p>
            <a:pPr lvl="1"/>
            <a:r>
              <a:rPr lang="en-US" altLang="en-US" sz="3527" dirty="0">
                <a:solidFill>
                  <a:srgbClr val="00B050"/>
                </a:solidFill>
              </a:rPr>
              <a:t>Improved security and auditing</a:t>
            </a:r>
          </a:p>
          <a:p>
            <a:pPr lvl="1"/>
            <a:r>
              <a:rPr lang="en-US" altLang="en-US" sz="3527" dirty="0">
                <a:solidFill>
                  <a:srgbClr val="00B050"/>
                </a:solidFill>
              </a:rPr>
              <a:t>System scalability</a:t>
            </a:r>
          </a:p>
          <a:p>
            <a:pPr lvl="1"/>
            <a:r>
              <a:rPr lang="en-US" altLang="en-US" sz="3527" dirty="0">
                <a:solidFill>
                  <a:srgbClr val="00B050"/>
                </a:solidFill>
              </a:rPr>
              <a:t>Firms can improve time to market </a:t>
            </a:r>
          </a:p>
          <a:p>
            <a:pPr lvl="1"/>
            <a:r>
              <a:rPr lang="en-US" altLang="en-US" sz="3527" dirty="0">
                <a:solidFill>
                  <a:srgbClr val="00B050"/>
                </a:solidFill>
              </a:rPr>
              <a:t>Fewer bugs due to large number persons looking at code</a:t>
            </a:r>
          </a:p>
        </p:txBody>
      </p:sp>
    </p:spTree>
    <p:extLst>
      <p:ext uri="{BB962C8B-B14F-4D97-AF65-F5344CB8AC3E}">
        <p14:creationId xmlns:p14="http://schemas.microsoft.com/office/powerpoint/2010/main" val="38253538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</a:majorFont>
      <a:minorFont>
        <a:latin typeface="News Gothic MT"/>
        <a:ea typeface=""/>
        <a:cs typeface=""/>
        <a:font script="Jpan" typeface="ＭＳ Ｐゴシック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32906</TotalTime>
  <Words>2445</Words>
  <Application>Microsoft Office PowerPoint</Application>
  <PresentationFormat>Custom</PresentationFormat>
  <Paragraphs>302</Paragraphs>
  <Slides>45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61" baseType="lpstr">
      <vt:lpstr>MS PGothic</vt:lpstr>
      <vt:lpstr>MS PGothic</vt:lpstr>
      <vt:lpstr>Arial</vt:lpstr>
      <vt:lpstr>Bitstream Vera Sans</vt:lpstr>
      <vt:lpstr>Calibri</vt:lpstr>
      <vt:lpstr>Helvetica</vt:lpstr>
      <vt:lpstr>News Gothic MT</vt:lpstr>
      <vt:lpstr>Roboto</vt:lpstr>
      <vt:lpstr>Source Sans Pro</vt:lpstr>
      <vt:lpstr>Tahoma</vt:lpstr>
      <vt:lpstr>Times New Roman</vt:lpstr>
      <vt:lpstr>Trebuchet MS</vt:lpstr>
      <vt:lpstr>Wingdings</vt:lpstr>
      <vt:lpstr>Wingdings 2</vt:lpstr>
      <vt:lpstr>ヒラギノ角ゴ Pro W3</vt:lpstr>
      <vt:lpstr>Breeze</vt:lpstr>
      <vt:lpstr>Managing Information Technology Resources ITWS 4310</vt:lpstr>
      <vt:lpstr>Managing IT Resources Class Outline: Thu, Oct 4, 2018</vt:lpstr>
      <vt:lpstr>Managing IT Resources: ITWS 4310 Term Project Report Outline</vt:lpstr>
      <vt:lpstr>Business Case Analysis</vt:lpstr>
      <vt:lpstr>How to Write the Business Case</vt:lpstr>
      <vt:lpstr>Current Events:  What is happening this week?</vt:lpstr>
      <vt:lpstr>Significant Figures: Accuracy vs. Precision in Calculations</vt:lpstr>
      <vt:lpstr>PowerPoint Presentation</vt:lpstr>
      <vt:lpstr>What are advantages of  Open Source Software?</vt:lpstr>
      <vt:lpstr>What are disadvantages of  Open Source Software?</vt:lpstr>
      <vt:lpstr>Cloud Service Models</vt:lpstr>
      <vt:lpstr>What are advantages of  “The Cloud”?</vt:lpstr>
      <vt:lpstr>Benefits of SaaS to users</vt:lpstr>
      <vt:lpstr>What are disadvantages of “The Cloud”?</vt:lpstr>
      <vt:lpstr>Risks Associated with SaaS</vt:lpstr>
      <vt:lpstr>Earning Money Through SaaS</vt:lpstr>
      <vt:lpstr>Cloud Offerings</vt:lpstr>
      <vt:lpstr>Cloud services</vt:lpstr>
      <vt:lpstr>Cloud Providers</vt:lpstr>
      <vt:lpstr>Clouds in Action</vt:lpstr>
      <vt:lpstr>Cloud Computing Challenges</vt:lpstr>
      <vt:lpstr>Clouds and Tech Industry Impact</vt:lpstr>
      <vt:lpstr>PowerPoint Presentation</vt:lpstr>
      <vt:lpstr>Learning Objectives</vt:lpstr>
      <vt:lpstr>Learning Objectives</vt:lpstr>
      <vt:lpstr>Network Effects</vt:lpstr>
      <vt:lpstr>What are three Sources of Value that Drive Network Effects?</vt:lpstr>
      <vt:lpstr>Explain why/how network effects impacted the following products or services:</vt:lpstr>
      <vt:lpstr>What is the difference between “One-sided” and “Two-sided” markets?</vt:lpstr>
      <vt:lpstr>How are markets that are subject to network effects different?</vt:lpstr>
      <vt:lpstr>How do Standards impact  Network Effects?   </vt:lpstr>
      <vt:lpstr>PowerPoint Presentation</vt:lpstr>
      <vt:lpstr>PowerPoint Presentation</vt:lpstr>
      <vt:lpstr>PowerPoint Presentation</vt:lpstr>
      <vt:lpstr>PowerPoint Presentation</vt:lpstr>
      <vt:lpstr>What are the key points in Chapter 16, “A Manager’s Guide to the Internet and Telecommunications” </vt:lpstr>
      <vt:lpstr>Internet service provider (isp)</vt:lpstr>
      <vt:lpstr>PowerPoint Presentation</vt:lpstr>
      <vt:lpstr>PowerPoint Presentation</vt:lpstr>
      <vt:lpstr>What is the “Last Mile Problem”</vt:lpstr>
      <vt:lpstr>Cable broadband</vt:lpstr>
      <vt:lpstr>Fiber to the Home (FTTH)</vt:lpstr>
      <vt:lpstr>Wireless</vt:lpstr>
      <vt:lpstr>PowerPoint Presentation</vt:lpstr>
      <vt:lpstr>Wi-Fi and Other Hotspots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Dave Hollinger</dc:creator>
  <cp:lastModifiedBy>Miner, Jeff</cp:lastModifiedBy>
  <cp:revision>504</cp:revision>
  <cp:lastPrinted>2009-08-21T01:49:58Z</cp:lastPrinted>
  <dcterms:created xsi:type="dcterms:W3CDTF">2009-08-23T21:56:42Z</dcterms:created>
  <dcterms:modified xsi:type="dcterms:W3CDTF">2018-10-04T01:44:50Z</dcterms:modified>
</cp:coreProperties>
</file>